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5" r:id="rId1"/>
  </p:sldMasterIdLst>
  <p:notesMasterIdLst>
    <p:notesMasterId r:id="rId21"/>
  </p:notesMasterIdLst>
  <p:sldIdLst>
    <p:sldId id="277" r:id="rId2"/>
    <p:sldId id="612" r:id="rId3"/>
    <p:sldId id="615" r:id="rId4"/>
    <p:sldId id="614" r:id="rId5"/>
    <p:sldId id="616" r:id="rId6"/>
    <p:sldId id="617" r:id="rId7"/>
    <p:sldId id="618" r:id="rId8"/>
    <p:sldId id="619" r:id="rId9"/>
    <p:sldId id="634" r:id="rId10"/>
    <p:sldId id="635" r:id="rId11"/>
    <p:sldId id="637" r:id="rId12"/>
    <p:sldId id="638" r:id="rId13"/>
    <p:sldId id="622" r:id="rId14"/>
    <p:sldId id="639" r:id="rId15"/>
    <p:sldId id="623" r:id="rId16"/>
    <p:sldId id="640" r:id="rId17"/>
    <p:sldId id="624" r:id="rId18"/>
    <p:sldId id="641" r:id="rId19"/>
    <p:sldId id="625"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4DF0B"/>
    <a:srgbClr val="FF53D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363" autoAdjust="0"/>
    <p:restoredTop sz="92254" autoAdjust="0"/>
  </p:normalViewPr>
  <p:slideViewPr>
    <p:cSldViewPr snapToGrid="0">
      <p:cViewPr varScale="1">
        <p:scale>
          <a:sx n="112" d="100"/>
          <a:sy n="112" d="100"/>
        </p:scale>
        <p:origin x="108" y="222"/>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9435505-D4AB-4F36-857A-9B945E75E4E8}" type="datetimeFigureOut">
              <a:rPr lang="en-US" smtClean="0"/>
              <a:t>10/2/2018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468E2D-EFB9-4AD3-BCB1-EC1F9CDD038B}" type="slidenum">
              <a:rPr lang="en-US" smtClean="0"/>
              <a:t>‹#›</a:t>
            </a:fld>
            <a:endParaRPr lang="en-US"/>
          </a:p>
        </p:txBody>
      </p:sp>
    </p:spTree>
    <p:extLst>
      <p:ext uri="{BB962C8B-B14F-4D97-AF65-F5344CB8AC3E}">
        <p14:creationId xmlns:p14="http://schemas.microsoft.com/office/powerpoint/2010/main" val="17960628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8" name="Group 7"/>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9A27A8A0-7E57-4448-B01C-EFDBF93D0A36}" type="datetimeFigureOut">
              <a:rPr lang="en-US" smtClean="0"/>
              <a:t>10/2/2018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15447692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A27A8A0-7E57-4448-B01C-EFDBF93D0A36}" type="datetimeFigureOut">
              <a:rPr lang="en-US" smtClean="0"/>
              <a:t>10/2/2018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42081300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A27A8A0-7E57-4448-B01C-EFDBF93D0A36}" type="datetimeFigureOut">
              <a:rPr lang="en-US" smtClean="0"/>
              <a:t>10/2/2018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7519228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A27A8A0-7E57-4448-B01C-EFDBF93D0A36}" type="datetimeFigureOut">
              <a:rPr lang="en-US" smtClean="0"/>
              <a:t>10/2/2018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99648609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A27A8A0-7E57-4448-B01C-EFDBF93D0A36}" type="datetimeFigureOut">
              <a:rPr lang="en-US" smtClean="0"/>
              <a:t>10/2/2018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69898118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A27A8A0-7E57-4448-B01C-EFDBF93D0A36}" type="datetimeFigureOut">
              <a:rPr lang="en-US" smtClean="0"/>
              <a:t>10/2/2018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353405795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A27A8A0-7E57-4448-B01C-EFDBF93D0A36}" type="datetimeFigureOut">
              <a:rPr lang="en-US" smtClean="0"/>
              <a:t>10/2/2018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202237737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A27A8A0-7E57-4448-B01C-EFDBF93D0A36}" type="datetimeFigureOut">
              <a:rPr lang="en-US" smtClean="0"/>
              <a:t>10/2/2018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20202981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A27A8A0-7E57-4448-B01C-EFDBF93D0A36}" type="datetimeFigureOut">
              <a:rPr lang="en-US" smtClean="0"/>
              <a:t>10/2/2018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35811210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A27A8A0-7E57-4448-B01C-EFDBF93D0A36}" type="datetimeFigureOut">
              <a:rPr lang="en-US" smtClean="0"/>
              <a:t>10/2/2018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23954409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9A27A8A0-7E57-4448-B01C-EFDBF93D0A36}" type="datetimeFigureOut">
              <a:rPr lang="en-US" smtClean="0"/>
              <a:t>10/2/2018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19822151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9A27A8A0-7E57-4448-B01C-EFDBF93D0A36}" type="datetimeFigureOut">
              <a:rPr lang="en-US" smtClean="0"/>
              <a:t>10/2/2018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12313157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9A27A8A0-7E57-4448-B01C-EFDBF93D0A36}" type="datetimeFigureOut">
              <a:rPr lang="en-US" smtClean="0"/>
              <a:t>10/2/2018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36719594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A27A8A0-7E57-4448-B01C-EFDBF93D0A36}" type="datetimeFigureOut">
              <a:rPr lang="en-US" smtClean="0"/>
              <a:t>10/2/2018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11112828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smtClean="0"/>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A27A8A0-7E57-4448-B01C-EFDBF93D0A36}" type="datetimeFigureOut">
              <a:rPr lang="en-US" smtClean="0"/>
              <a:t>10/2/2018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24542471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A27A8A0-7E57-4448-B01C-EFDBF93D0A36}" type="datetimeFigureOut">
              <a:rPr lang="en-US" smtClean="0"/>
              <a:t>10/2/2018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2893636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8" name="Group 7"/>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9A27A8A0-7E57-4448-B01C-EFDBF93D0A36}" type="datetimeFigureOut">
              <a:rPr lang="en-US" smtClean="0"/>
              <a:t>10/2/2018</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A6EA515B-EB3D-473C-ADE9-FD8348C61D57}" type="slidenum">
              <a:rPr lang="en-US" smtClean="0"/>
              <a:t>‹#›</a:t>
            </a:fld>
            <a:endParaRPr lang="en-US"/>
          </a:p>
        </p:txBody>
      </p:sp>
    </p:spTree>
    <p:extLst>
      <p:ext uri="{BB962C8B-B14F-4D97-AF65-F5344CB8AC3E}">
        <p14:creationId xmlns:p14="http://schemas.microsoft.com/office/powerpoint/2010/main" val="3107825152"/>
      </p:ext>
    </p:extLst>
  </p:cSld>
  <p:clrMap bg1="dk1" tx1="lt1" bg2="dk2" tx2="lt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 id="2147483750" r:id="rId5"/>
    <p:sldLayoutId id="2147483751" r:id="rId6"/>
    <p:sldLayoutId id="2147483752" r:id="rId7"/>
    <p:sldLayoutId id="2147483753" r:id="rId8"/>
    <p:sldLayoutId id="2147483754" r:id="rId9"/>
    <p:sldLayoutId id="2147483755" r:id="rId10"/>
    <p:sldLayoutId id="2147483756" r:id="rId11"/>
    <p:sldLayoutId id="2147483757" r:id="rId12"/>
    <p:sldLayoutId id="2147483758" r:id="rId13"/>
    <p:sldLayoutId id="2147483759" r:id="rId14"/>
    <p:sldLayoutId id="2147483760" r:id="rId15"/>
    <p:sldLayoutId id="2147483761"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ctrTitle"/>
          </p:nvPr>
        </p:nvSpPr>
        <p:spPr>
          <a:xfrm>
            <a:off x="1468157" y="1820875"/>
            <a:ext cx="7766936" cy="832936"/>
          </a:xfrm>
        </p:spPr>
        <p:txBody>
          <a:bodyPr/>
          <a:lstStyle/>
          <a:p>
            <a:r>
              <a:rPr lang="en-US" dirty="0" err="1" smtClean="0">
                <a:solidFill>
                  <a:srgbClr val="FF0000"/>
                </a:solidFill>
              </a:rPr>
              <a:t>NeuroDOT</a:t>
            </a:r>
            <a:endParaRPr lang="en-US" dirty="0">
              <a:solidFill>
                <a:srgbClr val="FF0000"/>
              </a:solidFill>
            </a:endParaRPr>
          </a:p>
        </p:txBody>
      </p:sp>
      <p:sp>
        <p:nvSpPr>
          <p:cNvPr id="3" name="Subtitle 2"/>
          <p:cNvSpPr>
            <a:spLocks noGrp="1"/>
          </p:cNvSpPr>
          <p:nvPr>
            <p:ph type="subTitle" idx="1"/>
          </p:nvPr>
        </p:nvSpPr>
        <p:spPr>
          <a:xfrm>
            <a:off x="220436" y="3142035"/>
            <a:ext cx="9014657" cy="2132094"/>
          </a:xfrm>
        </p:spPr>
        <p:txBody>
          <a:bodyPr>
            <a:noAutofit/>
          </a:bodyPr>
          <a:lstStyle/>
          <a:p>
            <a:r>
              <a:rPr lang="en-US" sz="4000" i="1" dirty="0" smtClean="0"/>
              <a:t>Tutorial:</a:t>
            </a:r>
          </a:p>
          <a:p>
            <a:r>
              <a:rPr lang="en-US" sz="4000" i="1" dirty="0" smtClean="0"/>
              <a:t>Data Pre-processing</a:t>
            </a:r>
            <a:endParaRPr lang="en-US" sz="4000" i="1"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17973" y="1820875"/>
            <a:ext cx="2125980" cy="2834640"/>
          </a:xfrm>
          <a:prstGeom prst="rect">
            <a:avLst/>
          </a:prstGeom>
        </p:spPr>
      </p:pic>
    </p:spTree>
    <p:extLst>
      <p:ext uri="{BB962C8B-B14F-4D97-AF65-F5344CB8AC3E}">
        <p14:creationId xmlns:p14="http://schemas.microsoft.com/office/powerpoint/2010/main" val="170839953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584" y="56227"/>
            <a:ext cx="11508015" cy="1320800"/>
          </a:xfrm>
        </p:spPr>
        <p:txBody>
          <a:bodyPr/>
          <a:lstStyle/>
          <a:p>
            <a:r>
              <a:rPr lang="en-US" dirty="0" smtClean="0">
                <a:solidFill>
                  <a:srgbClr val="FF0000"/>
                </a:solidFill>
              </a:rPr>
              <a:t>Periodic Waveforms in the Spectrum </a:t>
            </a:r>
            <a:endParaRPr lang="en-US" dirty="0">
              <a:solidFill>
                <a:srgbClr val="FF0000"/>
              </a:solidFill>
            </a:endParaRPr>
          </a:p>
        </p:txBody>
      </p:sp>
      <mc:AlternateContent xmlns:mc="http://schemas.openxmlformats.org/markup-compatibility/2006">
        <mc:Choice xmlns:a14="http://schemas.microsoft.com/office/drawing/2010/main" Requires="a14">
          <p:sp>
            <p:nvSpPr>
              <p:cNvPr id="8" name="Content Placeholder 7"/>
              <p:cNvSpPr>
                <a:spLocks noGrp="1"/>
              </p:cNvSpPr>
              <p:nvPr>
                <p:ph idx="1"/>
              </p:nvPr>
            </p:nvSpPr>
            <p:spPr>
              <a:xfrm>
                <a:off x="325255" y="1257194"/>
                <a:ext cx="5490659" cy="5494670"/>
              </a:xfrm>
            </p:spPr>
            <p:txBody>
              <a:bodyPr>
                <a:normAutofit/>
              </a:bodyPr>
              <a:lstStyle/>
              <a:p>
                <a:pPr lvl="0"/>
                <a:r>
                  <a:rPr lang="en-US" dirty="0" smtClean="0">
                    <a:solidFill>
                      <a:prstClr val="white"/>
                    </a:solidFill>
                    <a:latin typeface="Calibri" panose="020F0502020204030204"/>
                  </a:rPr>
                  <a:t>The spectrum (right and in a previous slide) is computed with a fast Fourier transform (</a:t>
                </a:r>
                <a:r>
                  <a:rPr lang="en-US" dirty="0" err="1" smtClean="0">
                    <a:solidFill>
                      <a:prstClr val="white"/>
                    </a:solidFill>
                    <a:latin typeface="Calibri" panose="020F0502020204030204"/>
                  </a:rPr>
                  <a:t>fft</a:t>
                </a:r>
                <a:r>
                  <a:rPr lang="en-US" dirty="0" smtClean="0">
                    <a:solidFill>
                      <a:prstClr val="white"/>
                    </a:solidFill>
                    <a:latin typeface="Calibri" panose="020F0502020204030204"/>
                  </a:rPr>
                  <a:t>) and shows the presence of periodic, or nearly periodic waveforms in the measurements. </a:t>
                </a:r>
              </a:p>
              <a:p>
                <a:pPr lvl="0"/>
                <a:r>
                  <a:rPr lang="en-US" dirty="0" smtClean="0">
                    <a:solidFill>
                      <a:prstClr val="white"/>
                    </a:solidFill>
                    <a:latin typeface="Calibri" panose="020F0502020204030204"/>
                  </a:rPr>
                  <a:t>The cardiac pulse shown previously repeats with a period of approximately 1 second and appears as a spike at a frequency of approximately 1Hz</a:t>
                </a:r>
                <a:endParaRPr lang="en-US" sz="1000" dirty="0" smtClean="0">
                  <a:solidFill>
                    <a:srgbClr val="00B0F0"/>
                  </a:solidFill>
                  <a:latin typeface="Calibri" panose="020F0502020204030204"/>
                </a:endParaRPr>
              </a:p>
              <a:p>
                <a:r>
                  <a:rPr lang="en-US" dirty="0" smtClean="0">
                    <a:solidFill>
                      <a:prstClr val="white"/>
                    </a:solidFill>
                    <a:latin typeface="Calibri" panose="020F0502020204030204"/>
                  </a:rPr>
                  <a:t>The stimulus in these measurements was a flashing checkerboard wedge rotating once every 36 seconds, so we expect to see it at 1/36 </a:t>
                </a:r>
                <a14:m>
                  <m:oMath xmlns:m="http://schemas.openxmlformats.org/officeDocument/2006/math">
                    <m:r>
                      <a:rPr lang="en-US" b="0" i="1" smtClean="0">
                        <a:solidFill>
                          <a:prstClr val="white"/>
                        </a:solidFill>
                        <a:latin typeface="Cambria Math" panose="02040503050406030204" pitchFamily="18" charset="0"/>
                      </a:rPr>
                      <m:t>≈</m:t>
                    </m:r>
                  </m:oMath>
                </a14:m>
                <a:r>
                  <a:rPr lang="en-US" dirty="0" smtClean="0">
                    <a:solidFill>
                      <a:prstClr val="white"/>
                    </a:solidFill>
                    <a:latin typeface="Calibri" panose="020F0502020204030204"/>
                  </a:rPr>
                  <a:t> 0.028 Hz</a:t>
                </a:r>
                <a:endParaRPr lang="en-US" dirty="0" smtClean="0">
                  <a:solidFill>
                    <a:prstClr val="white"/>
                  </a:solidFill>
                  <a:latin typeface="Calibri" panose="020F0502020204030204"/>
                </a:endParaRPr>
              </a:p>
            </p:txBody>
          </p:sp>
        </mc:Choice>
        <mc:Fallback>
          <p:sp>
            <p:nvSpPr>
              <p:cNvPr id="8" name="Content Placeholder 7"/>
              <p:cNvSpPr>
                <a:spLocks noGrp="1" noRot="1" noChangeAspect="1" noMove="1" noResize="1" noEditPoints="1" noAdjustHandles="1" noChangeArrowheads="1" noChangeShapeType="1" noTextEdit="1"/>
              </p:cNvSpPr>
              <p:nvPr>
                <p:ph idx="1"/>
              </p:nvPr>
            </p:nvSpPr>
            <p:spPr>
              <a:xfrm>
                <a:off x="325255" y="1257194"/>
                <a:ext cx="5490659" cy="5494670"/>
              </a:xfrm>
              <a:blipFill>
                <a:blip r:embed="rId2"/>
                <a:stretch>
                  <a:fillRect l="-222" t="-554" r="-1332"/>
                </a:stretch>
              </a:blipFill>
            </p:spPr>
            <p:txBody>
              <a:bodyPr/>
              <a:lstStyle/>
              <a:p>
                <a:r>
                  <a:rPr lang="en-US">
                    <a:noFill/>
                  </a:rPr>
                  <a:t> </a:t>
                </a:r>
              </a:p>
            </p:txBody>
          </p:sp>
        </mc:Fallback>
      </mc:AlternateContent>
      <p:pic>
        <p:nvPicPr>
          <p:cNvPr id="3" name="Picture 2"/>
          <p:cNvPicPr>
            <a:picLocks noChangeAspect="1"/>
          </p:cNvPicPr>
          <p:nvPr/>
        </p:nvPicPr>
        <p:blipFill rotWithShape="1">
          <a:blip r:embed="rId3"/>
          <a:srcRect t="66361"/>
          <a:stretch/>
        </p:blipFill>
        <p:spPr>
          <a:xfrm>
            <a:off x="6062982" y="1647567"/>
            <a:ext cx="5595617" cy="2594920"/>
          </a:xfrm>
          <a:prstGeom prst="rect">
            <a:avLst/>
          </a:prstGeom>
        </p:spPr>
      </p:pic>
      <p:sp>
        <p:nvSpPr>
          <p:cNvPr id="4" name="TextBox 3"/>
          <p:cNvSpPr txBox="1"/>
          <p:nvPr/>
        </p:nvSpPr>
        <p:spPr>
          <a:xfrm>
            <a:off x="9267501" y="4852086"/>
            <a:ext cx="2265472" cy="369332"/>
          </a:xfrm>
          <a:prstGeom prst="rect">
            <a:avLst/>
          </a:prstGeom>
          <a:noFill/>
        </p:spPr>
        <p:txBody>
          <a:bodyPr wrap="square" rtlCol="0">
            <a:spAutoFit/>
          </a:bodyPr>
          <a:lstStyle/>
          <a:p>
            <a:r>
              <a:rPr lang="en-US" dirty="0" smtClean="0"/>
              <a:t>Cardiac pulse, ~1Hz</a:t>
            </a:r>
            <a:endParaRPr lang="en-US" dirty="0"/>
          </a:p>
        </p:txBody>
      </p:sp>
      <p:sp>
        <p:nvSpPr>
          <p:cNvPr id="6" name="TextBox 5"/>
          <p:cNvSpPr txBox="1"/>
          <p:nvPr/>
        </p:nvSpPr>
        <p:spPr>
          <a:xfrm>
            <a:off x="6207144" y="4667420"/>
            <a:ext cx="2265472" cy="646331"/>
          </a:xfrm>
          <a:prstGeom prst="rect">
            <a:avLst/>
          </a:prstGeom>
          <a:noFill/>
        </p:spPr>
        <p:txBody>
          <a:bodyPr wrap="square" rtlCol="0">
            <a:spAutoFit/>
          </a:bodyPr>
          <a:lstStyle/>
          <a:p>
            <a:r>
              <a:rPr lang="en-US" dirty="0" smtClean="0"/>
              <a:t>Stimulus frequency, ~0.028Hz</a:t>
            </a:r>
            <a:endParaRPr lang="en-US" dirty="0"/>
          </a:p>
        </p:txBody>
      </p:sp>
      <p:cxnSp>
        <p:nvCxnSpPr>
          <p:cNvPr id="7" name="Straight Arrow Connector 6"/>
          <p:cNvCxnSpPr/>
          <p:nvPr/>
        </p:nvCxnSpPr>
        <p:spPr>
          <a:xfrm flipV="1">
            <a:off x="7867135" y="3031524"/>
            <a:ext cx="535460" cy="1573427"/>
          </a:xfrm>
          <a:prstGeom prst="straightConnector1">
            <a:avLst/>
          </a:prstGeom>
          <a:ln w="34925">
            <a:tailEnd type="stealth" w="lg" len="med"/>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H="1" flipV="1">
            <a:off x="10400237" y="3589639"/>
            <a:ext cx="432520" cy="1262448"/>
          </a:xfrm>
          <a:prstGeom prst="straightConnector1">
            <a:avLst/>
          </a:prstGeom>
          <a:ln w="34925">
            <a:tailEnd type="stealth"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73406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584" y="56227"/>
            <a:ext cx="11508015" cy="1320800"/>
          </a:xfrm>
        </p:spPr>
        <p:txBody>
          <a:bodyPr/>
          <a:lstStyle/>
          <a:p>
            <a:r>
              <a:rPr lang="en-US" dirty="0" err="1" smtClean="0">
                <a:solidFill>
                  <a:srgbClr val="FF0000"/>
                </a:solidFill>
              </a:rPr>
              <a:t>Detrend</a:t>
            </a:r>
            <a:r>
              <a:rPr lang="en-US" dirty="0" smtClean="0">
                <a:solidFill>
                  <a:srgbClr val="FF0000"/>
                </a:solidFill>
              </a:rPr>
              <a:t> </a:t>
            </a:r>
            <a:r>
              <a:rPr lang="en-US" dirty="0" smtClean="0">
                <a:solidFill>
                  <a:srgbClr val="FF0000"/>
                </a:solidFill>
              </a:rPr>
              <a:t>and high-pass filter </a:t>
            </a:r>
            <a:br>
              <a:rPr lang="en-US" dirty="0" smtClean="0">
                <a:solidFill>
                  <a:srgbClr val="FF0000"/>
                </a:solidFill>
              </a:rPr>
            </a:br>
            <a:r>
              <a:rPr lang="en-US" dirty="0" smtClean="0">
                <a:solidFill>
                  <a:srgbClr val="FF0000"/>
                </a:solidFill>
              </a:rPr>
              <a:t>the </a:t>
            </a:r>
            <a:r>
              <a:rPr lang="en-US" dirty="0" smtClean="0">
                <a:solidFill>
                  <a:srgbClr val="FF0000"/>
                </a:solidFill>
              </a:rPr>
              <a:t>data</a:t>
            </a:r>
            <a:endParaRPr lang="en-US" dirty="0">
              <a:solidFill>
                <a:srgbClr val="FF0000"/>
              </a:solidFill>
            </a:endParaRPr>
          </a:p>
        </p:txBody>
      </p:sp>
      <p:sp>
        <p:nvSpPr>
          <p:cNvPr id="8" name="Content Placeholder 7"/>
          <p:cNvSpPr>
            <a:spLocks noGrp="1"/>
          </p:cNvSpPr>
          <p:nvPr>
            <p:ph idx="1"/>
          </p:nvPr>
        </p:nvSpPr>
        <p:spPr>
          <a:xfrm>
            <a:off x="325255" y="1257194"/>
            <a:ext cx="6128312" cy="5494670"/>
          </a:xfrm>
        </p:spPr>
        <p:txBody>
          <a:bodyPr>
            <a:normAutofit/>
          </a:bodyPr>
          <a:lstStyle/>
          <a:p>
            <a:pPr lvl="0"/>
            <a:r>
              <a:rPr lang="en-US" dirty="0" err="1" smtClean="0">
                <a:solidFill>
                  <a:prstClr val="white"/>
                </a:solidFill>
                <a:latin typeface="Calibri" panose="020F0502020204030204"/>
              </a:rPr>
              <a:t>Detrending</a:t>
            </a:r>
            <a:r>
              <a:rPr lang="en-US" dirty="0" smtClean="0">
                <a:solidFill>
                  <a:prstClr val="white"/>
                </a:solidFill>
                <a:latin typeface="Calibri" panose="020F0502020204030204"/>
              </a:rPr>
              <a:t> the data removes a linear trend or drift in each measurement</a:t>
            </a:r>
            <a:endParaRPr lang="en-US" dirty="0">
              <a:solidFill>
                <a:prstClr val="white"/>
              </a:solidFill>
              <a:latin typeface="Calibri" panose="020F0502020204030204"/>
            </a:endParaRPr>
          </a:p>
          <a:p>
            <a:pPr marL="400050" lvl="1" indent="0" defTabSz="914400">
              <a:spcBef>
                <a:spcPts val="0"/>
              </a:spcBef>
              <a:buClrTx/>
              <a:buSzTx/>
              <a:buNone/>
            </a:pPr>
            <a:endParaRPr lang="en-US" sz="1000" dirty="0" smtClean="0">
              <a:solidFill>
                <a:srgbClr val="00B0F0"/>
              </a:solidFill>
              <a:latin typeface="Calibri" panose="020F0502020204030204"/>
            </a:endParaRPr>
          </a:p>
          <a:p>
            <a:pPr marL="400050" lvl="1" indent="0" defTabSz="914400">
              <a:spcBef>
                <a:spcPts val="0"/>
              </a:spcBef>
              <a:buClrTx/>
              <a:buSzTx/>
              <a:buNone/>
            </a:pPr>
            <a:r>
              <a:rPr lang="en-US" sz="1200" b="1" dirty="0" err="1">
                <a:solidFill>
                  <a:schemeClr val="tx1"/>
                </a:solidFill>
                <a:latin typeface="Courier New" panose="02070309020205020404" pitchFamily="49" charset="0"/>
                <a:cs typeface="Courier New" panose="02070309020205020404" pitchFamily="49" charset="0"/>
              </a:rPr>
              <a:t>ddata</a:t>
            </a:r>
            <a:r>
              <a:rPr lang="en-US" sz="1200" b="1" dirty="0">
                <a:solidFill>
                  <a:schemeClr val="tx1"/>
                </a:solidFill>
                <a:latin typeface="Courier New" panose="02070309020205020404" pitchFamily="49" charset="0"/>
                <a:cs typeface="Courier New" panose="02070309020205020404" pitchFamily="49" charset="0"/>
              </a:rPr>
              <a:t> = </a:t>
            </a:r>
            <a:r>
              <a:rPr lang="en-US" sz="1200" b="1" dirty="0" err="1">
                <a:solidFill>
                  <a:schemeClr val="tx1"/>
                </a:solidFill>
                <a:latin typeface="Courier New" panose="02070309020205020404" pitchFamily="49" charset="0"/>
                <a:cs typeface="Courier New" panose="02070309020205020404" pitchFamily="49" charset="0"/>
              </a:rPr>
              <a:t>detrend_tts</a:t>
            </a:r>
            <a:r>
              <a:rPr lang="en-US" sz="1200" b="1" dirty="0">
                <a:solidFill>
                  <a:schemeClr val="tx1"/>
                </a:solidFill>
                <a:latin typeface="Courier New" panose="02070309020205020404" pitchFamily="49" charset="0"/>
                <a:cs typeface="Courier New" panose="02070309020205020404" pitchFamily="49" charset="0"/>
              </a:rPr>
              <a:t>(</a:t>
            </a:r>
            <a:r>
              <a:rPr lang="en-US" sz="1200" b="1" dirty="0" err="1">
                <a:solidFill>
                  <a:schemeClr val="tx1"/>
                </a:solidFill>
                <a:latin typeface="Courier New" panose="02070309020205020404" pitchFamily="49" charset="0"/>
                <a:cs typeface="Courier New" panose="02070309020205020404" pitchFamily="49" charset="0"/>
              </a:rPr>
              <a:t>lmdata</a:t>
            </a:r>
            <a:r>
              <a:rPr lang="en-US" sz="1200" b="1" dirty="0">
                <a:solidFill>
                  <a:schemeClr val="tx1"/>
                </a:solidFill>
                <a:latin typeface="Courier New" panose="02070309020205020404" pitchFamily="49" charset="0"/>
                <a:cs typeface="Courier New" panose="02070309020205020404" pitchFamily="49" charset="0"/>
              </a:rPr>
              <a:t>);  </a:t>
            </a:r>
            <a:r>
              <a:rPr lang="en-US" sz="1200" b="1" dirty="0">
                <a:solidFill>
                  <a:schemeClr val="accent2"/>
                </a:solidFill>
                <a:latin typeface="Courier New" panose="02070309020205020404" pitchFamily="49" charset="0"/>
                <a:cs typeface="Courier New" panose="02070309020205020404" pitchFamily="49" charset="0"/>
              </a:rPr>
              <a:t>% </a:t>
            </a:r>
            <a:r>
              <a:rPr lang="en-US" sz="1200" b="1" dirty="0" err="1">
                <a:solidFill>
                  <a:schemeClr val="accent2"/>
                </a:solidFill>
                <a:latin typeface="Courier New" panose="02070309020205020404" pitchFamily="49" charset="0"/>
                <a:cs typeface="Courier New" panose="02070309020205020404" pitchFamily="49" charset="0"/>
              </a:rPr>
              <a:t>Detrend</a:t>
            </a:r>
            <a:r>
              <a:rPr lang="en-US" sz="1200" b="1" dirty="0">
                <a:solidFill>
                  <a:schemeClr val="accent2"/>
                </a:solidFill>
                <a:latin typeface="Courier New" panose="02070309020205020404" pitchFamily="49" charset="0"/>
                <a:cs typeface="Courier New" panose="02070309020205020404" pitchFamily="49" charset="0"/>
              </a:rPr>
              <a:t> Data</a:t>
            </a:r>
          </a:p>
          <a:p>
            <a:r>
              <a:rPr lang="en-US" dirty="0" smtClean="0">
                <a:solidFill>
                  <a:prstClr val="white"/>
                </a:solidFill>
                <a:latin typeface="Calibri" panose="020F0502020204030204"/>
              </a:rPr>
              <a:t>Results on this data set are less striking than on other data</a:t>
            </a:r>
            <a:r>
              <a:rPr lang="en-US" dirty="0" smtClean="0">
                <a:solidFill>
                  <a:prstClr val="white"/>
                </a:solidFill>
                <a:latin typeface="Calibri" panose="020F0502020204030204"/>
              </a:rPr>
              <a:t>.</a:t>
            </a:r>
          </a:p>
          <a:p>
            <a:pPr lvl="0"/>
            <a:r>
              <a:rPr lang="en-US" dirty="0">
                <a:solidFill>
                  <a:prstClr val="white"/>
                </a:solidFill>
                <a:latin typeface="Calibri" panose="020F0502020204030204"/>
              </a:rPr>
              <a:t>Data are high-pass filtered (cutoff frequency of 0.02 Hz here)</a:t>
            </a:r>
          </a:p>
          <a:p>
            <a:pPr marL="400050" lvl="1" indent="0" defTabSz="914400">
              <a:spcBef>
                <a:spcPts val="0"/>
              </a:spcBef>
              <a:buClrTx/>
              <a:buSzTx/>
              <a:buNone/>
            </a:pPr>
            <a:endParaRPr lang="en-US" sz="1000" dirty="0">
              <a:solidFill>
                <a:srgbClr val="00B0F0"/>
              </a:solidFill>
              <a:latin typeface="Calibri" panose="020F0502020204030204"/>
            </a:endParaRPr>
          </a:p>
          <a:p>
            <a:pPr marL="400050" lvl="1" indent="0" defTabSz="914400">
              <a:spcBef>
                <a:spcPts val="0"/>
              </a:spcBef>
              <a:buClrTx/>
              <a:buSzTx/>
              <a:buNone/>
            </a:pPr>
            <a:r>
              <a:rPr lang="en-US" sz="1200" b="1" dirty="0" err="1">
                <a:solidFill>
                  <a:schemeClr val="tx1"/>
                </a:solidFill>
                <a:latin typeface="Courier New" panose="02070309020205020404" pitchFamily="49" charset="0"/>
                <a:cs typeface="Courier New" panose="02070309020205020404" pitchFamily="49" charset="0"/>
              </a:rPr>
              <a:t>hpdata</a:t>
            </a:r>
            <a:r>
              <a:rPr lang="en-US" sz="1200" b="1" dirty="0">
                <a:solidFill>
                  <a:schemeClr val="tx1"/>
                </a:solidFill>
                <a:latin typeface="Courier New" panose="02070309020205020404" pitchFamily="49" charset="0"/>
                <a:cs typeface="Courier New" panose="02070309020205020404" pitchFamily="49" charset="0"/>
              </a:rPr>
              <a:t> = </a:t>
            </a:r>
            <a:r>
              <a:rPr lang="en-US" sz="1200" b="1" dirty="0" err="1">
                <a:solidFill>
                  <a:schemeClr val="tx1"/>
                </a:solidFill>
                <a:latin typeface="Courier New" panose="02070309020205020404" pitchFamily="49" charset="0"/>
                <a:cs typeface="Courier New" panose="02070309020205020404" pitchFamily="49" charset="0"/>
              </a:rPr>
              <a:t>highpass</a:t>
            </a:r>
            <a:r>
              <a:rPr lang="en-US" sz="1200" b="1" dirty="0">
                <a:solidFill>
                  <a:schemeClr val="tx1"/>
                </a:solidFill>
                <a:latin typeface="Courier New" panose="02070309020205020404" pitchFamily="49" charset="0"/>
                <a:cs typeface="Courier New" panose="02070309020205020404" pitchFamily="49" charset="0"/>
              </a:rPr>
              <a:t>(</a:t>
            </a:r>
            <a:r>
              <a:rPr lang="en-US" sz="1200" b="1" dirty="0" err="1">
                <a:solidFill>
                  <a:schemeClr val="tx1"/>
                </a:solidFill>
                <a:latin typeface="Courier New" panose="02070309020205020404" pitchFamily="49" charset="0"/>
                <a:cs typeface="Courier New" panose="02070309020205020404" pitchFamily="49" charset="0"/>
              </a:rPr>
              <a:t>ddata</a:t>
            </a:r>
            <a:r>
              <a:rPr lang="en-US" sz="1200" b="1" dirty="0">
                <a:solidFill>
                  <a:schemeClr val="tx1"/>
                </a:solidFill>
                <a:latin typeface="Courier New" panose="02070309020205020404" pitchFamily="49" charset="0"/>
                <a:cs typeface="Courier New" panose="02070309020205020404" pitchFamily="49" charset="0"/>
              </a:rPr>
              <a:t>, .02, </a:t>
            </a:r>
            <a:r>
              <a:rPr lang="en-US" sz="1200" b="1" dirty="0" err="1">
                <a:solidFill>
                  <a:schemeClr val="tx1"/>
                </a:solidFill>
                <a:latin typeface="Courier New" panose="02070309020205020404" pitchFamily="49" charset="0"/>
                <a:cs typeface="Courier New" panose="02070309020205020404" pitchFamily="49" charset="0"/>
              </a:rPr>
              <a:t>info.system.framerate</a:t>
            </a:r>
            <a:r>
              <a:rPr lang="en-US" sz="1200" b="1" dirty="0">
                <a:solidFill>
                  <a:schemeClr val="tx1"/>
                </a:solidFill>
                <a:latin typeface="Courier New" panose="02070309020205020404" pitchFamily="49" charset="0"/>
                <a:cs typeface="Courier New" panose="02070309020205020404" pitchFamily="49" charset="0"/>
              </a:rPr>
              <a:t>);</a:t>
            </a:r>
          </a:p>
          <a:p>
            <a:pPr marL="400050" lvl="1" indent="0" defTabSz="914400">
              <a:spcBef>
                <a:spcPts val="0"/>
              </a:spcBef>
              <a:buClrTx/>
              <a:buSzTx/>
              <a:buNone/>
            </a:pPr>
            <a:endParaRPr lang="en-US" sz="1050" dirty="0">
              <a:solidFill>
                <a:srgbClr val="00B0F0"/>
              </a:solidFill>
              <a:latin typeface="Calibri" panose="020F0502020204030204"/>
            </a:endParaRPr>
          </a:p>
          <a:p>
            <a:r>
              <a:rPr lang="en-US" dirty="0">
                <a:solidFill>
                  <a:prstClr val="white"/>
                </a:solidFill>
                <a:latin typeface="Calibri" panose="020F0502020204030204"/>
              </a:rPr>
              <a:t>The time traces plot shows subtle changes, with a slight flattening over the duration of the measurements</a:t>
            </a:r>
          </a:p>
          <a:p>
            <a:r>
              <a:rPr lang="en-US" dirty="0">
                <a:solidFill>
                  <a:prstClr val="white"/>
                </a:solidFill>
                <a:latin typeface="Calibri" panose="020F0502020204030204"/>
              </a:rPr>
              <a:t>The spectrum (bottom) shows the effect of filtering: frequencies below the cutoff frequency are significantly attenuated (frequencies higher than the cutoff pass through the filter</a:t>
            </a:r>
            <a:r>
              <a:rPr lang="en-US" dirty="0" smtClean="0">
                <a:solidFill>
                  <a:prstClr val="white"/>
                </a:solidFill>
                <a:latin typeface="Calibri" panose="020F0502020204030204"/>
              </a:rPr>
              <a:t>). </a:t>
            </a:r>
          </a:p>
          <a:p>
            <a:r>
              <a:rPr lang="en-US" dirty="0" smtClean="0">
                <a:solidFill>
                  <a:prstClr val="white"/>
                </a:solidFill>
                <a:latin typeface="Calibri" panose="020F0502020204030204"/>
              </a:rPr>
              <a:t>Note that the cardiac pulse and stimulus frequencies are still present in the spectrum. </a:t>
            </a:r>
            <a:endParaRPr lang="en-US" dirty="0">
              <a:solidFill>
                <a:prstClr val="white"/>
              </a:solidFill>
              <a:latin typeface="Calibri" panose="020F0502020204030204"/>
            </a:endParaRPr>
          </a:p>
          <a:p>
            <a:endParaRPr lang="en-US" dirty="0" smtClean="0">
              <a:solidFill>
                <a:prstClr val="white"/>
              </a:solidFill>
              <a:latin typeface="Calibri" panose="020F0502020204030204"/>
            </a:endParaRPr>
          </a:p>
        </p:txBody>
      </p:sp>
      <p:pic>
        <p:nvPicPr>
          <p:cNvPr id="5" name="Picture 4"/>
          <p:cNvPicPr>
            <a:picLocks noChangeAspect="1"/>
          </p:cNvPicPr>
          <p:nvPr/>
        </p:nvPicPr>
        <p:blipFill>
          <a:blip r:embed="rId2"/>
          <a:stretch>
            <a:fillRect/>
          </a:stretch>
        </p:blipFill>
        <p:spPr>
          <a:xfrm>
            <a:off x="6983186" y="360590"/>
            <a:ext cx="4552950" cy="6296025"/>
          </a:xfrm>
          <a:prstGeom prst="rect">
            <a:avLst/>
          </a:prstGeom>
        </p:spPr>
      </p:pic>
    </p:spTree>
    <p:extLst>
      <p:ext uri="{BB962C8B-B14F-4D97-AF65-F5344CB8AC3E}">
        <p14:creationId xmlns:p14="http://schemas.microsoft.com/office/powerpoint/2010/main" val="21197843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584" y="56227"/>
            <a:ext cx="11508015" cy="1320800"/>
          </a:xfrm>
        </p:spPr>
        <p:txBody>
          <a:bodyPr/>
          <a:lstStyle/>
          <a:p>
            <a:r>
              <a:rPr lang="en-US" dirty="0" err="1" smtClean="0">
                <a:solidFill>
                  <a:srgbClr val="FF0000"/>
                </a:solidFill>
              </a:rPr>
              <a:t>Detrend</a:t>
            </a:r>
            <a:r>
              <a:rPr lang="en-US" dirty="0" smtClean="0">
                <a:solidFill>
                  <a:srgbClr val="FF0000"/>
                </a:solidFill>
              </a:rPr>
              <a:t> and High-Pass</a:t>
            </a:r>
            <a:endParaRPr lang="en-US" dirty="0">
              <a:solidFill>
                <a:srgbClr val="FF0000"/>
              </a:solidFill>
            </a:endParaRPr>
          </a:p>
        </p:txBody>
      </p:sp>
      <p:sp>
        <p:nvSpPr>
          <p:cNvPr id="8" name="Content Placeholder 7"/>
          <p:cNvSpPr>
            <a:spLocks noGrp="1"/>
          </p:cNvSpPr>
          <p:nvPr>
            <p:ph idx="1"/>
          </p:nvPr>
        </p:nvSpPr>
        <p:spPr>
          <a:xfrm>
            <a:off x="325255" y="1257194"/>
            <a:ext cx="6868688" cy="5398979"/>
          </a:xfrm>
        </p:spPr>
        <p:txBody>
          <a:bodyPr>
            <a:normAutofit/>
          </a:bodyPr>
          <a:lstStyle/>
          <a:p>
            <a:pPr lvl="0"/>
            <a:r>
              <a:rPr lang="en-US" dirty="0" smtClean="0">
                <a:solidFill>
                  <a:prstClr val="white"/>
                </a:solidFill>
                <a:latin typeface="Calibri" panose="020F0502020204030204"/>
              </a:rPr>
              <a:t>Viewing the filtered measurements from different source-detector distances shows more clearly the significant reduction in low-frequency (over the course of the full measurement duration) changes, especially at the short source-detector distances</a:t>
            </a:r>
          </a:p>
          <a:p>
            <a:pPr lvl="0"/>
            <a:r>
              <a:rPr lang="en-US" dirty="0" smtClean="0">
                <a:solidFill>
                  <a:prstClr val="white"/>
                </a:solidFill>
                <a:latin typeface="Calibri" panose="020F0502020204030204"/>
              </a:rPr>
              <a:t>The zoomed view shows closer alignment of the short source-detector distance measurements </a:t>
            </a:r>
            <a:endParaRPr lang="en-US" dirty="0" smtClean="0">
              <a:solidFill>
                <a:prstClr val="white"/>
              </a:solidFill>
              <a:latin typeface="Calibri" panose="020F0502020204030204"/>
            </a:endParaRPr>
          </a:p>
        </p:txBody>
      </p:sp>
      <p:pic>
        <p:nvPicPr>
          <p:cNvPr id="3" name="Picture 2"/>
          <p:cNvPicPr>
            <a:picLocks noChangeAspect="1"/>
          </p:cNvPicPr>
          <p:nvPr/>
        </p:nvPicPr>
        <p:blipFill>
          <a:blip r:embed="rId2"/>
          <a:stretch>
            <a:fillRect/>
          </a:stretch>
        </p:blipFill>
        <p:spPr>
          <a:xfrm>
            <a:off x="7316225" y="56227"/>
            <a:ext cx="4471867" cy="3270633"/>
          </a:xfrm>
          <a:prstGeom prst="rect">
            <a:avLst/>
          </a:prstGeom>
        </p:spPr>
      </p:pic>
      <p:pic>
        <p:nvPicPr>
          <p:cNvPr id="6" name="Picture 5"/>
          <p:cNvPicPr>
            <a:picLocks noChangeAspect="1"/>
          </p:cNvPicPr>
          <p:nvPr/>
        </p:nvPicPr>
        <p:blipFill>
          <a:blip r:embed="rId3"/>
          <a:stretch>
            <a:fillRect/>
          </a:stretch>
        </p:blipFill>
        <p:spPr>
          <a:xfrm>
            <a:off x="7286889" y="3424137"/>
            <a:ext cx="4503719" cy="3251492"/>
          </a:xfrm>
          <a:prstGeom prst="rect">
            <a:avLst/>
          </a:prstGeom>
        </p:spPr>
      </p:pic>
    </p:spTree>
    <p:extLst>
      <p:ext uri="{BB962C8B-B14F-4D97-AF65-F5344CB8AC3E}">
        <p14:creationId xmlns:p14="http://schemas.microsoft.com/office/powerpoint/2010/main" val="13738344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584" y="56227"/>
            <a:ext cx="11508015" cy="1320800"/>
          </a:xfrm>
        </p:spPr>
        <p:txBody>
          <a:bodyPr/>
          <a:lstStyle/>
          <a:p>
            <a:r>
              <a:rPr lang="en-US" dirty="0" smtClean="0">
                <a:solidFill>
                  <a:srgbClr val="FF0000"/>
                </a:solidFill>
              </a:rPr>
              <a:t>Low-pass filter the data</a:t>
            </a:r>
            <a:endParaRPr lang="en-US" dirty="0">
              <a:solidFill>
                <a:srgbClr val="FF0000"/>
              </a:solidFill>
            </a:endParaRPr>
          </a:p>
        </p:txBody>
      </p:sp>
      <p:sp>
        <p:nvSpPr>
          <p:cNvPr id="8" name="Content Placeholder 7"/>
          <p:cNvSpPr>
            <a:spLocks noGrp="1"/>
          </p:cNvSpPr>
          <p:nvPr>
            <p:ph idx="1"/>
          </p:nvPr>
        </p:nvSpPr>
        <p:spPr>
          <a:xfrm>
            <a:off x="325255" y="1257194"/>
            <a:ext cx="6128312" cy="5494670"/>
          </a:xfrm>
        </p:spPr>
        <p:txBody>
          <a:bodyPr>
            <a:normAutofit/>
          </a:bodyPr>
          <a:lstStyle/>
          <a:p>
            <a:pPr lvl="0"/>
            <a:r>
              <a:rPr lang="en-US" dirty="0" smtClean="0">
                <a:solidFill>
                  <a:prstClr val="white"/>
                </a:solidFill>
                <a:latin typeface="Calibri" panose="020F0502020204030204"/>
              </a:rPr>
              <a:t>Data are low-pass filtered (1 Hz cutoff frequency)</a:t>
            </a:r>
            <a:endParaRPr lang="en-US" dirty="0">
              <a:solidFill>
                <a:prstClr val="white"/>
              </a:solidFill>
              <a:latin typeface="Calibri" panose="020F0502020204030204"/>
            </a:endParaRPr>
          </a:p>
          <a:p>
            <a:pPr marL="400050" lvl="1" indent="0" defTabSz="914400">
              <a:spcBef>
                <a:spcPts val="0"/>
              </a:spcBef>
              <a:buClrTx/>
              <a:buSzTx/>
              <a:buNone/>
            </a:pPr>
            <a:endParaRPr lang="en-US" sz="1000" dirty="0" smtClean="0">
              <a:solidFill>
                <a:srgbClr val="00B0F0"/>
              </a:solidFill>
              <a:latin typeface="Calibri" panose="020F0502020204030204"/>
            </a:endParaRPr>
          </a:p>
          <a:p>
            <a:pPr marL="400050" lvl="1" indent="0" defTabSz="914400">
              <a:spcBef>
                <a:spcPts val="0"/>
              </a:spcBef>
              <a:buClrTx/>
              <a:buSzTx/>
              <a:buNone/>
            </a:pPr>
            <a:r>
              <a:rPr lang="en-US" sz="1200" b="1" dirty="0">
                <a:solidFill>
                  <a:schemeClr val="tx1"/>
                </a:solidFill>
                <a:latin typeface="Courier New" panose="02070309020205020404" pitchFamily="49" charset="0"/>
                <a:cs typeface="Courier New" panose="02070309020205020404" pitchFamily="49" charset="0"/>
              </a:rPr>
              <a:t>lp1data = </a:t>
            </a:r>
            <a:r>
              <a:rPr lang="en-US" sz="1200" b="1" dirty="0" err="1">
                <a:solidFill>
                  <a:schemeClr val="tx1"/>
                </a:solidFill>
                <a:latin typeface="Courier New" panose="02070309020205020404" pitchFamily="49" charset="0"/>
                <a:cs typeface="Courier New" panose="02070309020205020404" pitchFamily="49" charset="0"/>
              </a:rPr>
              <a:t>lowpass</a:t>
            </a:r>
            <a:r>
              <a:rPr lang="en-US" sz="1200" b="1" dirty="0">
                <a:solidFill>
                  <a:schemeClr val="tx1"/>
                </a:solidFill>
                <a:latin typeface="Courier New" panose="02070309020205020404" pitchFamily="49" charset="0"/>
                <a:cs typeface="Courier New" panose="02070309020205020404" pitchFamily="49" charset="0"/>
              </a:rPr>
              <a:t>(</a:t>
            </a:r>
            <a:r>
              <a:rPr lang="en-US" sz="1200" b="1" dirty="0" err="1">
                <a:solidFill>
                  <a:schemeClr val="tx1"/>
                </a:solidFill>
                <a:latin typeface="Courier New" panose="02070309020205020404" pitchFamily="49" charset="0"/>
                <a:cs typeface="Courier New" panose="02070309020205020404" pitchFamily="49" charset="0"/>
              </a:rPr>
              <a:t>hpdata</a:t>
            </a:r>
            <a:r>
              <a:rPr lang="en-US" sz="1200" b="1" dirty="0">
                <a:solidFill>
                  <a:schemeClr val="tx1"/>
                </a:solidFill>
                <a:latin typeface="Courier New" panose="02070309020205020404" pitchFamily="49" charset="0"/>
                <a:cs typeface="Courier New" panose="02070309020205020404" pitchFamily="49" charset="0"/>
              </a:rPr>
              <a:t>, 1, </a:t>
            </a:r>
            <a:r>
              <a:rPr lang="en-US" sz="1200" b="1" dirty="0" err="1">
                <a:solidFill>
                  <a:schemeClr val="tx1"/>
                </a:solidFill>
                <a:latin typeface="Courier New" panose="02070309020205020404" pitchFamily="49" charset="0"/>
                <a:cs typeface="Courier New" panose="02070309020205020404" pitchFamily="49" charset="0"/>
              </a:rPr>
              <a:t>info.system.framerate</a:t>
            </a:r>
            <a:r>
              <a:rPr lang="en-US" sz="1200" b="1" dirty="0">
                <a:solidFill>
                  <a:schemeClr val="tx1"/>
                </a:solidFill>
                <a:latin typeface="Courier New" panose="02070309020205020404" pitchFamily="49" charset="0"/>
                <a:cs typeface="Courier New" panose="02070309020205020404" pitchFamily="49" charset="0"/>
              </a:rPr>
              <a:t>);</a:t>
            </a:r>
          </a:p>
          <a:p>
            <a:pPr marL="400050" lvl="1" indent="0" defTabSz="914400">
              <a:spcBef>
                <a:spcPts val="0"/>
              </a:spcBef>
              <a:buClrTx/>
              <a:buSzTx/>
              <a:buNone/>
            </a:pPr>
            <a:endParaRPr lang="en-US" sz="1050" dirty="0">
              <a:solidFill>
                <a:srgbClr val="00B0F0"/>
              </a:solidFill>
              <a:latin typeface="Calibri" panose="020F0502020204030204"/>
            </a:endParaRPr>
          </a:p>
          <a:p>
            <a:r>
              <a:rPr lang="en-US" dirty="0" smtClean="0">
                <a:solidFill>
                  <a:prstClr val="white"/>
                </a:solidFill>
                <a:latin typeface="Calibri" panose="020F0502020204030204"/>
              </a:rPr>
              <a:t>The time traces plot shows less high-frequency noise</a:t>
            </a:r>
          </a:p>
          <a:p>
            <a:r>
              <a:rPr lang="en-US" dirty="0" smtClean="0">
                <a:solidFill>
                  <a:prstClr val="white"/>
                </a:solidFill>
                <a:latin typeface="Calibri" panose="020F0502020204030204"/>
              </a:rPr>
              <a:t>The image of the measurement time traces now shows a clearer periodic response to the stimulus</a:t>
            </a:r>
          </a:p>
          <a:p>
            <a:r>
              <a:rPr lang="en-US" dirty="0" smtClean="0">
                <a:solidFill>
                  <a:prstClr val="white"/>
                </a:solidFill>
                <a:latin typeface="Calibri" panose="020F0502020204030204"/>
              </a:rPr>
              <a:t>The spectrum shows attenuation of frequencies above the cutoff frequency (frequencies lower than the cutoff pass through the filter)</a:t>
            </a:r>
          </a:p>
        </p:txBody>
      </p:sp>
      <p:pic>
        <p:nvPicPr>
          <p:cNvPr id="3" name="Picture 2"/>
          <p:cNvPicPr>
            <a:picLocks noChangeAspect="1"/>
          </p:cNvPicPr>
          <p:nvPr/>
        </p:nvPicPr>
        <p:blipFill>
          <a:blip r:embed="rId2"/>
          <a:stretch>
            <a:fillRect/>
          </a:stretch>
        </p:blipFill>
        <p:spPr>
          <a:xfrm>
            <a:off x="6983186" y="370116"/>
            <a:ext cx="4600575" cy="6324600"/>
          </a:xfrm>
          <a:prstGeom prst="rect">
            <a:avLst/>
          </a:prstGeom>
        </p:spPr>
      </p:pic>
    </p:spTree>
    <p:extLst>
      <p:ext uri="{BB962C8B-B14F-4D97-AF65-F5344CB8AC3E}">
        <p14:creationId xmlns:p14="http://schemas.microsoft.com/office/powerpoint/2010/main" val="25376680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584" y="56227"/>
            <a:ext cx="11508015" cy="1320800"/>
          </a:xfrm>
        </p:spPr>
        <p:txBody>
          <a:bodyPr/>
          <a:lstStyle/>
          <a:p>
            <a:r>
              <a:rPr lang="en-US" dirty="0" smtClean="0">
                <a:solidFill>
                  <a:srgbClr val="FF0000"/>
                </a:solidFill>
              </a:rPr>
              <a:t>Low-pass filter zoom</a:t>
            </a:r>
            <a:endParaRPr lang="en-US" dirty="0">
              <a:solidFill>
                <a:srgbClr val="FF0000"/>
              </a:solidFill>
            </a:endParaRPr>
          </a:p>
        </p:txBody>
      </p:sp>
      <p:sp>
        <p:nvSpPr>
          <p:cNvPr id="8" name="Content Placeholder 7"/>
          <p:cNvSpPr>
            <a:spLocks noGrp="1"/>
          </p:cNvSpPr>
          <p:nvPr>
            <p:ph idx="1"/>
          </p:nvPr>
        </p:nvSpPr>
        <p:spPr>
          <a:xfrm>
            <a:off x="325255" y="1257194"/>
            <a:ext cx="6868688" cy="5398979"/>
          </a:xfrm>
        </p:spPr>
        <p:txBody>
          <a:bodyPr>
            <a:normAutofit/>
          </a:bodyPr>
          <a:lstStyle/>
          <a:p>
            <a:pPr lvl="0"/>
            <a:r>
              <a:rPr lang="en-US" dirty="0" smtClean="0">
                <a:solidFill>
                  <a:prstClr val="white"/>
                </a:solidFill>
                <a:latin typeface="Calibri" panose="020F0502020204030204"/>
              </a:rPr>
              <a:t>The filtered measurements now show reduced high-frequency (rapidly varying) signal components, apparent at </a:t>
            </a:r>
            <a:r>
              <a:rPr lang="en-US" dirty="0">
                <a:solidFill>
                  <a:prstClr val="white"/>
                </a:solidFill>
                <a:latin typeface="Calibri" panose="020F0502020204030204"/>
              </a:rPr>
              <a:t>all </a:t>
            </a:r>
            <a:r>
              <a:rPr lang="en-US" dirty="0" smtClean="0">
                <a:solidFill>
                  <a:prstClr val="white"/>
                </a:solidFill>
                <a:latin typeface="Calibri" panose="020F0502020204030204"/>
              </a:rPr>
              <a:t>source-detector </a:t>
            </a:r>
            <a:r>
              <a:rPr lang="en-US" dirty="0">
                <a:solidFill>
                  <a:prstClr val="white"/>
                </a:solidFill>
                <a:latin typeface="Calibri" panose="020F0502020204030204"/>
              </a:rPr>
              <a:t>distances </a:t>
            </a:r>
            <a:endParaRPr lang="en-US" dirty="0" smtClean="0">
              <a:solidFill>
                <a:prstClr val="white"/>
              </a:solidFill>
              <a:latin typeface="Calibri" panose="020F0502020204030204"/>
            </a:endParaRPr>
          </a:p>
          <a:p>
            <a:pPr lvl="0"/>
            <a:r>
              <a:rPr lang="en-US" dirty="0" smtClean="0">
                <a:solidFill>
                  <a:prstClr val="white"/>
                </a:solidFill>
                <a:latin typeface="Calibri" panose="020F0502020204030204"/>
              </a:rPr>
              <a:t>The zoomed view shows that the 1Hz cardiac pulse signal is no longer apparent. Accordingly, at the zoomed time scale (10 seconds shown in this plot), very few features of interest are apparent</a:t>
            </a:r>
          </a:p>
          <a:p>
            <a:pPr lvl="0"/>
            <a:r>
              <a:rPr lang="en-US" dirty="0" smtClean="0">
                <a:solidFill>
                  <a:prstClr val="white"/>
                </a:solidFill>
                <a:latin typeface="Calibri" panose="020F0502020204030204"/>
              </a:rPr>
              <a:t>Variation at the stimulus frequency is not yet clear in the full-length time traces</a:t>
            </a:r>
          </a:p>
          <a:p>
            <a:pPr lvl="0"/>
            <a:endParaRPr lang="en-US" dirty="0" smtClean="0">
              <a:solidFill>
                <a:prstClr val="white"/>
              </a:solidFill>
              <a:latin typeface="Calibri" panose="020F0502020204030204"/>
            </a:endParaRPr>
          </a:p>
        </p:txBody>
      </p:sp>
      <p:pic>
        <p:nvPicPr>
          <p:cNvPr id="4" name="Picture 3"/>
          <p:cNvPicPr>
            <a:picLocks noChangeAspect="1"/>
          </p:cNvPicPr>
          <p:nvPr/>
        </p:nvPicPr>
        <p:blipFill>
          <a:blip r:embed="rId2"/>
          <a:stretch>
            <a:fillRect/>
          </a:stretch>
        </p:blipFill>
        <p:spPr>
          <a:xfrm>
            <a:off x="7286889" y="56227"/>
            <a:ext cx="4501203" cy="3237612"/>
          </a:xfrm>
          <a:prstGeom prst="rect">
            <a:avLst/>
          </a:prstGeom>
        </p:spPr>
      </p:pic>
      <p:pic>
        <p:nvPicPr>
          <p:cNvPr id="5" name="Picture 4"/>
          <p:cNvPicPr>
            <a:picLocks noChangeAspect="1"/>
          </p:cNvPicPr>
          <p:nvPr/>
        </p:nvPicPr>
        <p:blipFill>
          <a:blip r:embed="rId3"/>
          <a:stretch>
            <a:fillRect/>
          </a:stretch>
        </p:blipFill>
        <p:spPr>
          <a:xfrm>
            <a:off x="7286889" y="3403203"/>
            <a:ext cx="4501203" cy="3252970"/>
          </a:xfrm>
          <a:prstGeom prst="rect">
            <a:avLst/>
          </a:prstGeom>
        </p:spPr>
      </p:pic>
    </p:spTree>
    <p:extLst>
      <p:ext uri="{BB962C8B-B14F-4D97-AF65-F5344CB8AC3E}">
        <p14:creationId xmlns:p14="http://schemas.microsoft.com/office/powerpoint/2010/main" val="29124094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584" y="56227"/>
            <a:ext cx="11508015" cy="1320800"/>
          </a:xfrm>
        </p:spPr>
        <p:txBody>
          <a:bodyPr/>
          <a:lstStyle/>
          <a:p>
            <a:r>
              <a:rPr lang="en-US" dirty="0" smtClean="0">
                <a:solidFill>
                  <a:srgbClr val="FF0000"/>
                </a:solidFill>
              </a:rPr>
              <a:t>Superficial signal regression</a:t>
            </a:r>
            <a:endParaRPr lang="en-US" dirty="0">
              <a:solidFill>
                <a:srgbClr val="FF0000"/>
              </a:solidFill>
            </a:endParaRPr>
          </a:p>
        </p:txBody>
      </p:sp>
      <p:sp>
        <p:nvSpPr>
          <p:cNvPr id="8" name="Content Placeholder 7"/>
          <p:cNvSpPr>
            <a:spLocks noGrp="1"/>
          </p:cNvSpPr>
          <p:nvPr>
            <p:ph idx="1"/>
          </p:nvPr>
        </p:nvSpPr>
        <p:spPr>
          <a:xfrm>
            <a:off x="325255" y="1257194"/>
            <a:ext cx="6128312" cy="5494670"/>
          </a:xfrm>
        </p:spPr>
        <p:txBody>
          <a:bodyPr>
            <a:normAutofit/>
          </a:bodyPr>
          <a:lstStyle/>
          <a:p>
            <a:pPr lvl="0"/>
            <a:r>
              <a:rPr lang="en-US" dirty="0" smtClean="0">
                <a:solidFill>
                  <a:prstClr val="white"/>
                </a:solidFill>
                <a:latin typeface="Calibri" panose="020F0502020204030204"/>
              </a:rPr>
              <a:t>A common signal is estimated from the superficial measurements and regressed out of all measurements </a:t>
            </a:r>
            <a:endParaRPr lang="en-US" dirty="0">
              <a:solidFill>
                <a:prstClr val="white"/>
              </a:solidFill>
              <a:latin typeface="Calibri" panose="020F0502020204030204"/>
            </a:endParaRPr>
          </a:p>
          <a:p>
            <a:pPr marL="400050" lvl="1" indent="0" defTabSz="914400">
              <a:spcBef>
                <a:spcPts val="0"/>
              </a:spcBef>
              <a:buClrTx/>
              <a:buSzTx/>
              <a:buNone/>
            </a:pPr>
            <a:endParaRPr lang="en-US" sz="1000" dirty="0" smtClean="0">
              <a:solidFill>
                <a:srgbClr val="00B0F0"/>
              </a:solidFill>
              <a:latin typeface="Calibri" panose="020F0502020204030204"/>
            </a:endParaRPr>
          </a:p>
          <a:p>
            <a:pPr marL="400050" lvl="1" indent="0" defTabSz="914400">
              <a:spcBef>
                <a:spcPts val="0"/>
              </a:spcBef>
              <a:buClrTx/>
              <a:buSzTx/>
              <a:buNone/>
            </a:pPr>
            <a:r>
              <a:rPr lang="en-US" sz="1200" b="1" dirty="0">
                <a:solidFill>
                  <a:schemeClr val="tx1"/>
                </a:solidFill>
                <a:latin typeface="Courier New" panose="02070309020205020404" pitchFamily="49" charset="0"/>
                <a:cs typeface="Courier New" panose="02070309020205020404" pitchFamily="49" charset="0"/>
              </a:rPr>
              <a:t>hem = </a:t>
            </a:r>
            <a:r>
              <a:rPr lang="en-US" sz="1200" b="1" dirty="0" err="1">
                <a:solidFill>
                  <a:schemeClr val="tx1"/>
                </a:solidFill>
                <a:latin typeface="Courier New" panose="02070309020205020404" pitchFamily="49" charset="0"/>
                <a:cs typeface="Courier New" panose="02070309020205020404" pitchFamily="49" charset="0"/>
              </a:rPr>
              <a:t>gethem</a:t>
            </a:r>
            <a:r>
              <a:rPr lang="en-US" sz="1200" b="1" dirty="0">
                <a:solidFill>
                  <a:schemeClr val="tx1"/>
                </a:solidFill>
                <a:latin typeface="Courier New" panose="02070309020205020404" pitchFamily="49" charset="0"/>
                <a:cs typeface="Courier New" panose="02070309020205020404" pitchFamily="49" charset="0"/>
              </a:rPr>
              <a:t>(lp1data, info);</a:t>
            </a:r>
          </a:p>
          <a:p>
            <a:pPr marL="400050" lvl="1" indent="0" defTabSz="914400">
              <a:spcBef>
                <a:spcPts val="0"/>
              </a:spcBef>
              <a:buClrTx/>
              <a:buSzTx/>
              <a:buNone/>
            </a:pPr>
            <a:r>
              <a:rPr lang="en-US" sz="1200" b="1" dirty="0">
                <a:solidFill>
                  <a:schemeClr val="tx1"/>
                </a:solidFill>
                <a:latin typeface="Courier New" panose="02070309020205020404" pitchFamily="49" charset="0"/>
                <a:cs typeface="Courier New" panose="02070309020205020404" pitchFamily="49" charset="0"/>
              </a:rPr>
              <a:t>[</a:t>
            </a:r>
            <a:r>
              <a:rPr lang="en-US" sz="1200" b="1" dirty="0" err="1">
                <a:solidFill>
                  <a:schemeClr val="tx1"/>
                </a:solidFill>
                <a:latin typeface="Courier New" panose="02070309020205020404" pitchFamily="49" charset="0"/>
                <a:cs typeface="Courier New" panose="02070309020205020404" pitchFamily="49" charset="0"/>
              </a:rPr>
              <a:t>SSRdata</a:t>
            </a:r>
            <a:r>
              <a:rPr lang="en-US" sz="1200" b="1" dirty="0">
                <a:solidFill>
                  <a:schemeClr val="tx1"/>
                </a:solidFill>
                <a:latin typeface="Courier New" panose="02070309020205020404" pitchFamily="49" charset="0"/>
                <a:cs typeface="Courier New" panose="02070309020205020404" pitchFamily="49" charset="0"/>
              </a:rPr>
              <a:t>, ~] = </a:t>
            </a:r>
            <a:r>
              <a:rPr lang="en-US" sz="1200" b="1" dirty="0" err="1">
                <a:solidFill>
                  <a:schemeClr val="tx1"/>
                </a:solidFill>
                <a:latin typeface="Courier New" panose="02070309020205020404" pitchFamily="49" charset="0"/>
                <a:cs typeface="Courier New" panose="02070309020205020404" pitchFamily="49" charset="0"/>
              </a:rPr>
              <a:t>regcorr</a:t>
            </a:r>
            <a:r>
              <a:rPr lang="en-US" sz="1200" b="1" dirty="0">
                <a:solidFill>
                  <a:schemeClr val="tx1"/>
                </a:solidFill>
                <a:latin typeface="Courier New" panose="02070309020205020404" pitchFamily="49" charset="0"/>
                <a:cs typeface="Courier New" panose="02070309020205020404" pitchFamily="49" charset="0"/>
              </a:rPr>
              <a:t>(lp1data, info, hem);</a:t>
            </a:r>
          </a:p>
          <a:p>
            <a:pPr marL="400050" lvl="1" indent="0" defTabSz="914400">
              <a:spcBef>
                <a:spcPts val="0"/>
              </a:spcBef>
              <a:buClrTx/>
              <a:buSzTx/>
              <a:buNone/>
            </a:pPr>
            <a:endParaRPr lang="en-US" sz="1050" dirty="0">
              <a:solidFill>
                <a:srgbClr val="00B0F0"/>
              </a:solidFill>
              <a:latin typeface="Calibri" panose="020F0502020204030204"/>
            </a:endParaRPr>
          </a:p>
          <a:p>
            <a:r>
              <a:rPr lang="en-US" dirty="0" smtClean="0">
                <a:solidFill>
                  <a:prstClr val="white"/>
                </a:solidFill>
                <a:latin typeface="Calibri" panose="020F0502020204030204"/>
              </a:rPr>
              <a:t>The time traces plot shows a little less high-frequency noise</a:t>
            </a:r>
          </a:p>
          <a:p>
            <a:r>
              <a:rPr lang="en-US" dirty="0" smtClean="0">
                <a:solidFill>
                  <a:prstClr val="white"/>
                </a:solidFill>
                <a:latin typeface="Calibri" panose="020F0502020204030204"/>
              </a:rPr>
              <a:t>The image of the measurement time traces shows an even clearer periodic response to the stimulus</a:t>
            </a:r>
          </a:p>
          <a:p>
            <a:r>
              <a:rPr lang="en-US" dirty="0" smtClean="0">
                <a:solidFill>
                  <a:prstClr val="white"/>
                </a:solidFill>
                <a:latin typeface="Calibri" panose="020F0502020204030204"/>
              </a:rPr>
              <a:t>The spectrum shows a much stronger peak at the stimulus frequency relative to other frequencies</a:t>
            </a:r>
          </a:p>
        </p:txBody>
      </p:sp>
      <p:pic>
        <p:nvPicPr>
          <p:cNvPr id="4" name="Picture 3"/>
          <p:cNvPicPr>
            <a:picLocks noChangeAspect="1"/>
          </p:cNvPicPr>
          <p:nvPr/>
        </p:nvPicPr>
        <p:blipFill>
          <a:blip r:embed="rId2"/>
          <a:stretch>
            <a:fillRect/>
          </a:stretch>
        </p:blipFill>
        <p:spPr>
          <a:xfrm>
            <a:off x="6955971" y="329975"/>
            <a:ext cx="4686300" cy="6372225"/>
          </a:xfrm>
          <a:prstGeom prst="rect">
            <a:avLst/>
          </a:prstGeom>
        </p:spPr>
      </p:pic>
    </p:spTree>
    <p:extLst>
      <p:ext uri="{BB962C8B-B14F-4D97-AF65-F5344CB8AC3E}">
        <p14:creationId xmlns:p14="http://schemas.microsoft.com/office/powerpoint/2010/main" val="18233322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584" y="56227"/>
            <a:ext cx="11508015" cy="1320800"/>
          </a:xfrm>
        </p:spPr>
        <p:txBody>
          <a:bodyPr/>
          <a:lstStyle/>
          <a:p>
            <a:r>
              <a:rPr lang="en-US" dirty="0" smtClean="0">
                <a:solidFill>
                  <a:srgbClr val="FF0000"/>
                </a:solidFill>
              </a:rPr>
              <a:t>Superficial signal regression</a:t>
            </a:r>
            <a:endParaRPr lang="en-US" dirty="0">
              <a:solidFill>
                <a:srgbClr val="FF0000"/>
              </a:solidFill>
            </a:endParaRPr>
          </a:p>
        </p:txBody>
      </p:sp>
      <p:sp>
        <p:nvSpPr>
          <p:cNvPr id="8" name="Content Placeholder 7"/>
          <p:cNvSpPr>
            <a:spLocks noGrp="1"/>
          </p:cNvSpPr>
          <p:nvPr>
            <p:ph idx="1"/>
          </p:nvPr>
        </p:nvSpPr>
        <p:spPr>
          <a:xfrm>
            <a:off x="325255" y="2563738"/>
            <a:ext cx="6128312" cy="4188126"/>
          </a:xfrm>
        </p:spPr>
        <p:txBody>
          <a:bodyPr>
            <a:normAutofit fontScale="92500" lnSpcReduction="10000"/>
          </a:bodyPr>
          <a:lstStyle/>
          <a:p>
            <a:pPr lvl="0"/>
            <a:r>
              <a:rPr lang="en-US" dirty="0" smtClean="0">
                <a:solidFill>
                  <a:prstClr val="white"/>
                </a:solidFill>
                <a:latin typeface="Calibri" panose="020F0502020204030204"/>
              </a:rPr>
              <a:t>Plot the estimated superficial signal (above)</a:t>
            </a:r>
          </a:p>
          <a:p>
            <a:pPr marL="400050" lvl="1" indent="0" defTabSz="914400">
              <a:spcBef>
                <a:spcPts val="0"/>
              </a:spcBef>
              <a:buClrTx/>
              <a:buSzTx/>
              <a:buNone/>
            </a:pPr>
            <a:endParaRPr lang="en-US" sz="1200" b="1" dirty="0" smtClean="0">
              <a:solidFill>
                <a:schemeClr val="tx1"/>
              </a:solidFill>
              <a:latin typeface="Courier New" panose="02070309020205020404" pitchFamily="49" charset="0"/>
              <a:cs typeface="Courier New" panose="02070309020205020404" pitchFamily="49" charset="0"/>
            </a:endParaRPr>
          </a:p>
          <a:p>
            <a:pPr marL="400050" lvl="1" indent="0" defTabSz="914400">
              <a:spcBef>
                <a:spcPts val="0"/>
              </a:spcBef>
              <a:buClrTx/>
              <a:buSzTx/>
              <a:buNone/>
            </a:pPr>
            <a:r>
              <a:rPr lang="en-US" sz="1200" b="1" dirty="0" smtClean="0">
                <a:solidFill>
                  <a:schemeClr val="tx1"/>
                </a:solidFill>
                <a:latin typeface="Courier New" panose="02070309020205020404" pitchFamily="49" charset="0"/>
                <a:cs typeface="Courier New" panose="02070309020205020404" pitchFamily="49" charset="0"/>
              </a:rPr>
              <a:t>figure</a:t>
            </a:r>
            <a:r>
              <a:rPr lang="en-US" sz="1200" b="1" dirty="0">
                <a:solidFill>
                  <a:schemeClr val="tx1"/>
                </a:solidFill>
                <a:latin typeface="Courier New" panose="02070309020205020404" pitchFamily="49" charset="0"/>
                <a:cs typeface="Courier New" panose="02070309020205020404" pitchFamily="49" charset="0"/>
              </a:rPr>
              <a:t>('Position',[700 600 </a:t>
            </a:r>
            <a:r>
              <a:rPr lang="en-US" sz="1200" b="1" dirty="0">
                <a:solidFill>
                  <a:schemeClr val="tx1"/>
                </a:solidFill>
                <a:latin typeface="Courier New" panose="02070309020205020404" pitchFamily="49" charset="0"/>
                <a:cs typeface="Courier New" panose="02070309020205020404" pitchFamily="49" charset="0"/>
              </a:rPr>
              <a:t>1000 300])</a:t>
            </a:r>
          </a:p>
          <a:p>
            <a:pPr marL="400050" lvl="1" indent="0" defTabSz="914400">
              <a:spcBef>
                <a:spcPts val="0"/>
              </a:spcBef>
              <a:buClrTx/>
              <a:buSzTx/>
              <a:buNone/>
            </a:pPr>
            <a:r>
              <a:rPr lang="en-US" sz="1200" b="1" dirty="0">
                <a:solidFill>
                  <a:schemeClr val="tx1"/>
                </a:solidFill>
                <a:latin typeface="Courier New" panose="02070309020205020404" pitchFamily="49" charset="0"/>
                <a:cs typeface="Courier New" panose="02070309020205020404" pitchFamily="49" charset="0"/>
              </a:rPr>
              <a:t>plot(hem(2</a:t>
            </a:r>
            <a:r>
              <a:rPr lang="en-US" sz="1200" b="1" dirty="0" smtClean="0">
                <a:solidFill>
                  <a:schemeClr val="tx1"/>
                </a:solidFill>
                <a:latin typeface="Courier New" panose="02070309020205020404" pitchFamily="49" charset="0"/>
                <a:cs typeface="Courier New" panose="02070309020205020404" pitchFamily="49" charset="0"/>
              </a:rPr>
              <a:t>,:))</a:t>
            </a:r>
          </a:p>
          <a:p>
            <a:pPr marL="400050" lvl="1" indent="0" defTabSz="914400">
              <a:spcBef>
                <a:spcPts val="0"/>
              </a:spcBef>
              <a:buClrTx/>
              <a:buSzTx/>
              <a:buNone/>
            </a:pPr>
            <a:r>
              <a:rPr lang="en-US" sz="1200" b="1" dirty="0" smtClean="0">
                <a:solidFill>
                  <a:schemeClr val="tx1"/>
                </a:solidFill>
                <a:latin typeface="Courier New" panose="02070309020205020404" pitchFamily="49" charset="0"/>
                <a:cs typeface="Courier New" panose="02070309020205020404" pitchFamily="49" charset="0"/>
              </a:rPr>
              <a:t>title</a:t>
            </a:r>
            <a:r>
              <a:rPr lang="en-US" sz="1200" b="1" dirty="0">
                <a:solidFill>
                  <a:schemeClr val="tx1"/>
                </a:solidFill>
                <a:latin typeface="Courier New" panose="02070309020205020404" pitchFamily="49" charset="0"/>
                <a:cs typeface="Courier New" panose="02070309020205020404" pitchFamily="49" charset="0"/>
              </a:rPr>
              <a:t>('Estimated common superficial signal</a:t>
            </a:r>
            <a:r>
              <a:rPr lang="en-US" sz="1200" b="1" dirty="0" smtClean="0">
                <a:solidFill>
                  <a:schemeClr val="tx1"/>
                </a:solidFill>
                <a:latin typeface="Courier New" panose="02070309020205020404" pitchFamily="49" charset="0"/>
                <a:cs typeface="Courier New" panose="02070309020205020404" pitchFamily="49" charset="0"/>
              </a:rPr>
              <a:t>')</a:t>
            </a:r>
          </a:p>
          <a:p>
            <a:pPr marL="400050" lvl="1" indent="0" defTabSz="914400">
              <a:spcBef>
                <a:spcPts val="0"/>
              </a:spcBef>
              <a:buClrTx/>
              <a:buSzTx/>
              <a:buNone/>
            </a:pPr>
            <a:r>
              <a:rPr lang="en-US" sz="1200" b="1" dirty="0" err="1" smtClean="0">
                <a:solidFill>
                  <a:schemeClr val="tx1"/>
                </a:solidFill>
                <a:latin typeface="Courier New" panose="02070309020205020404" pitchFamily="49" charset="0"/>
                <a:cs typeface="Courier New" panose="02070309020205020404" pitchFamily="49" charset="0"/>
              </a:rPr>
              <a:t>xlabel</a:t>
            </a:r>
            <a:r>
              <a:rPr lang="en-US" sz="1200" b="1" dirty="0">
                <a:solidFill>
                  <a:schemeClr val="tx1"/>
                </a:solidFill>
                <a:latin typeface="Courier New" panose="02070309020205020404" pitchFamily="49" charset="0"/>
                <a:cs typeface="Courier New" panose="02070309020205020404" pitchFamily="49" charset="0"/>
              </a:rPr>
              <a:t>('Time (samples</a:t>
            </a:r>
            <a:r>
              <a:rPr lang="en-US" sz="1200" b="1" dirty="0" smtClean="0">
                <a:solidFill>
                  <a:schemeClr val="tx1"/>
                </a:solidFill>
                <a:latin typeface="Courier New" panose="02070309020205020404" pitchFamily="49" charset="0"/>
                <a:cs typeface="Courier New" panose="02070309020205020404" pitchFamily="49" charset="0"/>
              </a:rPr>
              <a:t>)')</a:t>
            </a:r>
            <a:endParaRPr lang="en-US" sz="1050" dirty="0">
              <a:solidFill>
                <a:srgbClr val="00B0F0"/>
              </a:solidFill>
              <a:latin typeface="Calibri" panose="020F0502020204030204"/>
            </a:endParaRPr>
          </a:p>
          <a:p>
            <a:r>
              <a:rPr lang="en-US" dirty="0" smtClean="0">
                <a:solidFill>
                  <a:prstClr val="white"/>
                </a:solidFill>
                <a:latin typeface="Calibri" panose="020F0502020204030204"/>
              </a:rPr>
              <a:t>This estimated signal captures features of the previous short-distance measurements</a:t>
            </a:r>
            <a:endParaRPr lang="en-US" dirty="0" smtClean="0">
              <a:solidFill>
                <a:prstClr val="white"/>
              </a:solidFill>
              <a:latin typeface="Calibri" panose="020F0502020204030204"/>
            </a:endParaRPr>
          </a:p>
          <a:p>
            <a:r>
              <a:rPr lang="en-US" dirty="0" smtClean="0">
                <a:solidFill>
                  <a:prstClr val="white"/>
                </a:solidFill>
                <a:latin typeface="Calibri" panose="020F0502020204030204"/>
              </a:rPr>
              <a:t>After regression of this estimated signal, short-distance measurements show little structure, while medium- and long-distance measurements show periodic features</a:t>
            </a:r>
          </a:p>
          <a:p>
            <a:r>
              <a:rPr lang="en-US" dirty="0" smtClean="0">
                <a:solidFill>
                  <a:prstClr val="white"/>
                </a:solidFill>
                <a:latin typeface="Calibri" panose="020F0502020204030204"/>
              </a:rPr>
              <a:t>After producing the graph at top right, reduce the time range to 3 cycles of the stimulus period, e.g., </a:t>
            </a:r>
          </a:p>
          <a:p>
            <a:pPr marL="400050" lvl="1" indent="0" defTabSz="914400">
              <a:spcBef>
                <a:spcPts val="0"/>
              </a:spcBef>
              <a:buClrTx/>
              <a:buSzTx/>
              <a:buNone/>
            </a:pPr>
            <a:endParaRPr lang="da-DK" sz="1300" b="1" dirty="0" smtClean="0">
              <a:solidFill>
                <a:schemeClr val="tx1"/>
              </a:solidFill>
              <a:latin typeface="Courier New" panose="02070309020205020404" pitchFamily="49" charset="0"/>
              <a:cs typeface="Courier New" panose="02070309020205020404" pitchFamily="49" charset="0"/>
            </a:endParaRPr>
          </a:p>
          <a:p>
            <a:pPr marL="400050" lvl="1" indent="0" defTabSz="914400">
              <a:spcBef>
                <a:spcPts val="0"/>
              </a:spcBef>
              <a:buClrTx/>
              <a:buSzTx/>
              <a:buNone/>
            </a:pPr>
            <a:r>
              <a:rPr lang="da-DK" sz="1300" b="1" dirty="0" smtClean="0">
                <a:solidFill>
                  <a:schemeClr val="tx1"/>
                </a:solidFill>
                <a:latin typeface="Courier New" panose="02070309020205020404" pitchFamily="49" charset="0"/>
                <a:cs typeface="Courier New" panose="02070309020205020404" pitchFamily="49" charset="0"/>
              </a:rPr>
              <a:t>for </a:t>
            </a:r>
            <a:r>
              <a:rPr lang="da-DK" sz="1300" b="1" dirty="0">
                <a:solidFill>
                  <a:schemeClr val="tx1"/>
                </a:solidFill>
                <a:latin typeface="Courier New" panose="02070309020205020404" pitchFamily="49" charset="0"/>
                <a:cs typeface="Courier New" panose="02070309020205020404" pitchFamily="49" charset="0"/>
              </a:rPr>
              <a:t>i = 1:3, subplot(3,1,i), xlim([1600 1600+360*3]), end</a:t>
            </a:r>
            <a:endParaRPr lang="en-US" sz="1300" b="1" dirty="0">
              <a:solidFill>
                <a:schemeClr val="tx1"/>
              </a:solidFill>
              <a:latin typeface="Courier New" panose="02070309020205020404" pitchFamily="49" charset="0"/>
              <a:cs typeface="Courier New" panose="02070309020205020404" pitchFamily="49" charset="0"/>
            </a:endParaRPr>
          </a:p>
          <a:p>
            <a:r>
              <a:rPr lang="en-US" dirty="0" smtClean="0">
                <a:solidFill>
                  <a:prstClr val="white"/>
                </a:solidFill>
                <a:latin typeface="Calibri" panose="020F0502020204030204"/>
              </a:rPr>
              <a:t>This zoomed view clearly shows three cycles of the stimulus response</a:t>
            </a:r>
            <a:endParaRPr lang="en-US" dirty="0" smtClean="0">
              <a:solidFill>
                <a:prstClr val="white"/>
              </a:solidFill>
              <a:latin typeface="Calibri" panose="020F0502020204030204"/>
            </a:endParaRPr>
          </a:p>
        </p:txBody>
      </p:sp>
      <p:pic>
        <p:nvPicPr>
          <p:cNvPr id="3" name="Picture 2"/>
          <p:cNvPicPr>
            <a:picLocks noChangeAspect="1"/>
          </p:cNvPicPr>
          <p:nvPr/>
        </p:nvPicPr>
        <p:blipFill>
          <a:blip r:embed="rId2"/>
          <a:stretch>
            <a:fillRect/>
          </a:stretch>
        </p:blipFill>
        <p:spPr>
          <a:xfrm>
            <a:off x="1118593" y="893333"/>
            <a:ext cx="4541636" cy="1565100"/>
          </a:xfrm>
          <a:prstGeom prst="rect">
            <a:avLst/>
          </a:prstGeom>
        </p:spPr>
      </p:pic>
      <p:pic>
        <p:nvPicPr>
          <p:cNvPr id="5" name="Picture 4"/>
          <p:cNvPicPr>
            <a:picLocks noChangeAspect="1"/>
          </p:cNvPicPr>
          <p:nvPr/>
        </p:nvPicPr>
        <p:blipFill>
          <a:blip r:embed="rId3"/>
          <a:stretch>
            <a:fillRect/>
          </a:stretch>
        </p:blipFill>
        <p:spPr>
          <a:xfrm>
            <a:off x="7386320" y="202248"/>
            <a:ext cx="4480425" cy="3254090"/>
          </a:xfrm>
          <a:prstGeom prst="rect">
            <a:avLst/>
          </a:prstGeom>
        </p:spPr>
      </p:pic>
      <p:pic>
        <p:nvPicPr>
          <p:cNvPr id="6" name="Picture 5"/>
          <p:cNvPicPr>
            <a:picLocks noChangeAspect="1"/>
          </p:cNvPicPr>
          <p:nvPr/>
        </p:nvPicPr>
        <p:blipFill>
          <a:blip r:embed="rId4"/>
          <a:stretch>
            <a:fillRect/>
          </a:stretch>
        </p:blipFill>
        <p:spPr>
          <a:xfrm>
            <a:off x="7386320" y="3539839"/>
            <a:ext cx="4480908" cy="3212025"/>
          </a:xfrm>
          <a:prstGeom prst="rect">
            <a:avLst/>
          </a:prstGeom>
        </p:spPr>
      </p:pic>
    </p:spTree>
    <p:extLst>
      <p:ext uri="{BB962C8B-B14F-4D97-AF65-F5344CB8AC3E}">
        <p14:creationId xmlns:p14="http://schemas.microsoft.com/office/powerpoint/2010/main" val="25930142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584" y="56227"/>
            <a:ext cx="11508015" cy="1320800"/>
          </a:xfrm>
        </p:spPr>
        <p:txBody>
          <a:bodyPr/>
          <a:lstStyle/>
          <a:p>
            <a:r>
              <a:rPr lang="en-US" dirty="0" smtClean="0">
                <a:solidFill>
                  <a:srgbClr val="FF0000"/>
                </a:solidFill>
              </a:rPr>
              <a:t>Second LPF and resampling</a:t>
            </a:r>
            <a:endParaRPr lang="en-US" dirty="0">
              <a:solidFill>
                <a:srgbClr val="FF0000"/>
              </a:solidFill>
            </a:endParaRPr>
          </a:p>
        </p:txBody>
      </p:sp>
      <p:sp>
        <p:nvSpPr>
          <p:cNvPr id="8" name="Content Placeholder 7"/>
          <p:cNvSpPr>
            <a:spLocks noGrp="1"/>
          </p:cNvSpPr>
          <p:nvPr>
            <p:ph idx="1"/>
          </p:nvPr>
        </p:nvSpPr>
        <p:spPr>
          <a:xfrm>
            <a:off x="325254" y="1257194"/>
            <a:ext cx="5953081" cy="5494670"/>
          </a:xfrm>
        </p:spPr>
        <p:txBody>
          <a:bodyPr>
            <a:normAutofit/>
          </a:bodyPr>
          <a:lstStyle/>
          <a:p>
            <a:pPr lvl="0"/>
            <a:r>
              <a:rPr lang="en-US" dirty="0" smtClean="0">
                <a:solidFill>
                  <a:prstClr val="white"/>
                </a:solidFill>
                <a:latin typeface="Calibri" panose="020F0502020204030204"/>
              </a:rPr>
              <a:t>An additional </a:t>
            </a:r>
            <a:r>
              <a:rPr lang="en-US" dirty="0" err="1" smtClean="0">
                <a:solidFill>
                  <a:prstClr val="white"/>
                </a:solidFill>
                <a:latin typeface="Calibri" panose="020F0502020204030204"/>
              </a:rPr>
              <a:t>lowpass</a:t>
            </a:r>
            <a:r>
              <a:rPr lang="en-US" dirty="0" smtClean="0">
                <a:solidFill>
                  <a:prstClr val="white"/>
                </a:solidFill>
                <a:latin typeface="Calibri" panose="020F0502020204030204"/>
              </a:rPr>
              <a:t> filter attenuates frequencies above 0.5 Hz </a:t>
            </a:r>
            <a:endParaRPr lang="en-US" dirty="0">
              <a:solidFill>
                <a:prstClr val="white"/>
              </a:solidFill>
              <a:latin typeface="Calibri" panose="020F0502020204030204"/>
            </a:endParaRPr>
          </a:p>
          <a:p>
            <a:pPr marL="400050" lvl="1" indent="0" defTabSz="914400">
              <a:spcBef>
                <a:spcPts val="0"/>
              </a:spcBef>
              <a:buClrTx/>
              <a:buSzTx/>
              <a:buNone/>
            </a:pPr>
            <a:endParaRPr lang="en-US" sz="1000" dirty="0" smtClean="0">
              <a:solidFill>
                <a:srgbClr val="00B0F0"/>
              </a:solidFill>
              <a:latin typeface="Calibri" panose="020F0502020204030204"/>
            </a:endParaRPr>
          </a:p>
          <a:p>
            <a:pPr marL="400050" lvl="1" indent="0" defTabSz="914400">
              <a:spcBef>
                <a:spcPts val="0"/>
              </a:spcBef>
              <a:buClrTx/>
              <a:buSzTx/>
              <a:buNone/>
            </a:pPr>
            <a:r>
              <a:rPr lang="en-US" sz="1200" b="1" dirty="0">
                <a:solidFill>
                  <a:schemeClr val="tx1"/>
                </a:solidFill>
                <a:latin typeface="Courier New" panose="02070309020205020404" pitchFamily="49" charset="0"/>
                <a:cs typeface="Courier New" panose="02070309020205020404" pitchFamily="49" charset="0"/>
              </a:rPr>
              <a:t>lp2data = </a:t>
            </a:r>
            <a:r>
              <a:rPr lang="en-US" sz="1200" b="1" dirty="0" err="1">
                <a:solidFill>
                  <a:schemeClr val="tx1"/>
                </a:solidFill>
                <a:latin typeface="Courier New" panose="02070309020205020404" pitchFamily="49" charset="0"/>
                <a:cs typeface="Courier New" panose="02070309020205020404" pitchFamily="49" charset="0"/>
              </a:rPr>
              <a:t>lowpass</a:t>
            </a:r>
            <a:r>
              <a:rPr lang="en-US" sz="1200" b="1" dirty="0">
                <a:solidFill>
                  <a:schemeClr val="tx1"/>
                </a:solidFill>
                <a:latin typeface="Courier New" panose="02070309020205020404" pitchFamily="49" charset="0"/>
                <a:cs typeface="Courier New" panose="02070309020205020404" pitchFamily="49" charset="0"/>
              </a:rPr>
              <a:t>(</a:t>
            </a:r>
            <a:r>
              <a:rPr lang="en-US" sz="1200" b="1" dirty="0" err="1">
                <a:solidFill>
                  <a:schemeClr val="tx1"/>
                </a:solidFill>
                <a:latin typeface="Courier New" panose="02070309020205020404" pitchFamily="49" charset="0"/>
                <a:cs typeface="Courier New" panose="02070309020205020404" pitchFamily="49" charset="0"/>
              </a:rPr>
              <a:t>SSRdata</a:t>
            </a:r>
            <a:r>
              <a:rPr lang="en-US" sz="1200" b="1" dirty="0">
                <a:solidFill>
                  <a:schemeClr val="tx1"/>
                </a:solidFill>
                <a:latin typeface="Courier New" panose="02070309020205020404" pitchFamily="49" charset="0"/>
                <a:cs typeface="Courier New" panose="02070309020205020404" pitchFamily="49" charset="0"/>
              </a:rPr>
              <a:t>, 0.5, </a:t>
            </a:r>
            <a:r>
              <a:rPr lang="en-US" sz="1200" b="1" dirty="0" err="1">
                <a:solidFill>
                  <a:schemeClr val="tx1"/>
                </a:solidFill>
                <a:latin typeface="Courier New" panose="02070309020205020404" pitchFamily="49" charset="0"/>
                <a:cs typeface="Courier New" panose="02070309020205020404" pitchFamily="49" charset="0"/>
              </a:rPr>
              <a:t>info.system.framerate</a:t>
            </a:r>
            <a:r>
              <a:rPr lang="en-US" sz="1200" b="1" dirty="0">
                <a:solidFill>
                  <a:schemeClr val="tx1"/>
                </a:solidFill>
                <a:latin typeface="Courier New" panose="02070309020205020404" pitchFamily="49" charset="0"/>
                <a:cs typeface="Courier New" panose="02070309020205020404" pitchFamily="49" charset="0"/>
              </a:rPr>
              <a:t>); </a:t>
            </a:r>
          </a:p>
          <a:p>
            <a:pPr marL="400050" lvl="1" indent="0" defTabSz="914400">
              <a:spcBef>
                <a:spcPts val="0"/>
              </a:spcBef>
              <a:buClrTx/>
              <a:buSzTx/>
              <a:buNone/>
            </a:pPr>
            <a:endParaRPr lang="en-US" sz="1050" dirty="0">
              <a:solidFill>
                <a:srgbClr val="00B0F0"/>
              </a:solidFill>
              <a:latin typeface="Calibri" panose="020F0502020204030204"/>
            </a:endParaRPr>
          </a:p>
          <a:p>
            <a:r>
              <a:rPr lang="en-US" dirty="0" smtClean="0">
                <a:solidFill>
                  <a:prstClr val="white"/>
                </a:solidFill>
                <a:latin typeface="Calibri" panose="020F0502020204030204"/>
              </a:rPr>
              <a:t>Data are then resampled to 1 Hz</a:t>
            </a:r>
          </a:p>
          <a:p>
            <a:pPr marL="400050" lvl="1" indent="0" defTabSz="914400">
              <a:spcBef>
                <a:spcPts val="0"/>
              </a:spcBef>
              <a:buClrTx/>
              <a:buSzTx/>
              <a:buNone/>
            </a:pPr>
            <a:endParaRPr lang="en-US" sz="1050" dirty="0" smtClean="0">
              <a:solidFill>
                <a:srgbClr val="00B0F0"/>
              </a:solidFill>
              <a:latin typeface="Calibri" panose="020F0502020204030204"/>
            </a:endParaRPr>
          </a:p>
          <a:p>
            <a:pPr marL="400050" lvl="1" indent="0" defTabSz="914400">
              <a:spcBef>
                <a:spcPts val="0"/>
              </a:spcBef>
              <a:buClrTx/>
              <a:buSzTx/>
              <a:buNone/>
            </a:pPr>
            <a:r>
              <a:rPr lang="en-US" sz="1200" b="1" dirty="0">
                <a:solidFill>
                  <a:schemeClr val="tx1"/>
                </a:solidFill>
                <a:latin typeface="Courier New" panose="02070309020205020404" pitchFamily="49" charset="0"/>
                <a:cs typeface="Courier New" panose="02070309020205020404" pitchFamily="49" charset="0"/>
              </a:rPr>
              <a:t>[</a:t>
            </a:r>
            <a:r>
              <a:rPr lang="en-US" sz="1200" b="1" dirty="0" err="1">
                <a:solidFill>
                  <a:schemeClr val="tx1"/>
                </a:solidFill>
                <a:latin typeface="Courier New" panose="02070309020205020404" pitchFamily="49" charset="0"/>
                <a:cs typeface="Courier New" panose="02070309020205020404" pitchFamily="49" charset="0"/>
              </a:rPr>
              <a:t>rdata</a:t>
            </a:r>
            <a:r>
              <a:rPr lang="en-US" sz="1200" b="1" dirty="0">
                <a:solidFill>
                  <a:schemeClr val="tx1"/>
                </a:solidFill>
                <a:latin typeface="Courier New" panose="02070309020205020404" pitchFamily="49" charset="0"/>
                <a:cs typeface="Courier New" panose="02070309020205020404" pitchFamily="49" charset="0"/>
              </a:rPr>
              <a:t>, info] = </a:t>
            </a:r>
            <a:r>
              <a:rPr lang="en-US" sz="1200" b="1" dirty="0" err="1">
                <a:solidFill>
                  <a:schemeClr val="tx1"/>
                </a:solidFill>
                <a:latin typeface="Courier New" panose="02070309020205020404" pitchFamily="49" charset="0"/>
                <a:cs typeface="Courier New" panose="02070309020205020404" pitchFamily="49" charset="0"/>
              </a:rPr>
              <a:t>resample_tts</a:t>
            </a:r>
            <a:r>
              <a:rPr lang="en-US" sz="1200" b="1" dirty="0">
                <a:solidFill>
                  <a:schemeClr val="tx1"/>
                </a:solidFill>
                <a:latin typeface="Courier New" panose="02070309020205020404" pitchFamily="49" charset="0"/>
                <a:cs typeface="Courier New" panose="02070309020205020404" pitchFamily="49" charset="0"/>
              </a:rPr>
              <a:t>(lp2data, info, 1, 1e-5);</a:t>
            </a:r>
          </a:p>
          <a:p>
            <a:r>
              <a:rPr lang="en-US" dirty="0" smtClean="0">
                <a:solidFill>
                  <a:prstClr val="white"/>
                </a:solidFill>
                <a:latin typeface="Calibri" panose="020F0502020204030204"/>
              </a:rPr>
              <a:t>The 2</a:t>
            </a:r>
            <a:r>
              <a:rPr lang="en-US" baseline="30000" dirty="0" smtClean="0">
                <a:solidFill>
                  <a:prstClr val="white"/>
                </a:solidFill>
                <a:latin typeface="Calibri" panose="020F0502020204030204"/>
              </a:rPr>
              <a:t>nd</a:t>
            </a:r>
            <a:r>
              <a:rPr lang="en-US" dirty="0" smtClean="0">
                <a:solidFill>
                  <a:prstClr val="white"/>
                </a:solidFill>
                <a:latin typeface="Calibri" panose="020F0502020204030204"/>
              </a:rPr>
              <a:t> LPF further reduces noise visible in the time traces, showing more emphasis on the stimulus response </a:t>
            </a:r>
          </a:p>
          <a:p>
            <a:r>
              <a:rPr lang="en-US" dirty="0" smtClean="0">
                <a:solidFill>
                  <a:prstClr val="white"/>
                </a:solidFill>
                <a:latin typeface="Calibri" panose="020F0502020204030204"/>
              </a:rPr>
              <a:t>Note that there are fewer time samples (reduced by a factor of 10) due to resampling</a:t>
            </a:r>
          </a:p>
          <a:p>
            <a:r>
              <a:rPr lang="en-US" dirty="0" smtClean="0">
                <a:solidFill>
                  <a:prstClr val="white"/>
                </a:solidFill>
                <a:latin typeface="Calibri" panose="020F0502020204030204"/>
              </a:rPr>
              <a:t>The spectrum is now displayed only to 1 Hz</a:t>
            </a:r>
          </a:p>
        </p:txBody>
      </p:sp>
      <p:pic>
        <p:nvPicPr>
          <p:cNvPr id="5" name="Picture 4"/>
          <p:cNvPicPr>
            <a:picLocks noChangeAspect="1"/>
          </p:cNvPicPr>
          <p:nvPr/>
        </p:nvPicPr>
        <p:blipFill>
          <a:blip r:embed="rId2"/>
          <a:stretch>
            <a:fillRect/>
          </a:stretch>
        </p:blipFill>
        <p:spPr>
          <a:xfrm>
            <a:off x="6979104" y="314324"/>
            <a:ext cx="4638675" cy="6315075"/>
          </a:xfrm>
          <a:prstGeom prst="rect">
            <a:avLst/>
          </a:prstGeom>
        </p:spPr>
      </p:pic>
    </p:spTree>
    <p:extLst>
      <p:ext uri="{BB962C8B-B14F-4D97-AF65-F5344CB8AC3E}">
        <p14:creationId xmlns:p14="http://schemas.microsoft.com/office/powerpoint/2010/main" val="35377095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584" y="56227"/>
            <a:ext cx="11508015" cy="1320800"/>
          </a:xfrm>
        </p:spPr>
        <p:txBody>
          <a:bodyPr/>
          <a:lstStyle/>
          <a:p>
            <a:r>
              <a:rPr lang="en-US" dirty="0" smtClean="0">
                <a:solidFill>
                  <a:srgbClr val="FF0000"/>
                </a:solidFill>
              </a:rPr>
              <a:t>Second LPF and </a:t>
            </a:r>
            <a:r>
              <a:rPr lang="en-US" dirty="0" smtClean="0">
                <a:solidFill>
                  <a:srgbClr val="FF0000"/>
                </a:solidFill>
              </a:rPr>
              <a:t>resampling - detail</a:t>
            </a:r>
            <a:endParaRPr lang="en-US" dirty="0">
              <a:solidFill>
                <a:srgbClr val="FF0000"/>
              </a:solidFill>
            </a:endParaRPr>
          </a:p>
        </p:txBody>
      </p:sp>
      <p:sp>
        <p:nvSpPr>
          <p:cNvPr id="8" name="Content Placeholder 7"/>
          <p:cNvSpPr>
            <a:spLocks noGrp="1"/>
          </p:cNvSpPr>
          <p:nvPr>
            <p:ph idx="1"/>
          </p:nvPr>
        </p:nvSpPr>
        <p:spPr>
          <a:xfrm>
            <a:off x="325254" y="1257194"/>
            <a:ext cx="4451845" cy="5494670"/>
          </a:xfrm>
        </p:spPr>
        <p:txBody>
          <a:bodyPr>
            <a:normAutofit/>
          </a:bodyPr>
          <a:lstStyle/>
          <a:p>
            <a:pPr lvl="0"/>
            <a:r>
              <a:rPr lang="en-US" dirty="0" smtClean="0">
                <a:solidFill>
                  <a:prstClr val="white"/>
                </a:solidFill>
                <a:latin typeface="Calibri" panose="020F0502020204030204"/>
              </a:rPr>
              <a:t>The second LPF further attenuates rapidly varying (high-frequency) noise</a:t>
            </a:r>
          </a:p>
          <a:p>
            <a:pPr lvl="0"/>
            <a:r>
              <a:rPr lang="en-US" dirty="0" smtClean="0">
                <a:solidFill>
                  <a:prstClr val="white"/>
                </a:solidFill>
                <a:latin typeface="Calibri" panose="020F0502020204030204"/>
              </a:rPr>
              <a:t> Reducing the filter cutoff frequency from 0.5 Hz to 0.05 Hz drastically reduces the high-frequency noise, leaving only waveforms at the stimulus frequency, but at the expense of altering temporal features of the stimulus response at 0.028 Hz and possibly altering the phase of that response</a:t>
            </a:r>
            <a:endParaRPr lang="en-US" dirty="0" smtClean="0">
              <a:solidFill>
                <a:prstClr val="white"/>
              </a:solidFill>
              <a:latin typeface="Calibri" panose="020F0502020204030204"/>
            </a:endParaRPr>
          </a:p>
        </p:txBody>
      </p:sp>
      <p:sp>
        <p:nvSpPr>
          <p:cNvPr id="6" name="TextBox 5"/>
          <p:cNvSpPr txBox="1"/>
          <p:nvPr/>
        </p:nvSpPr>
        <p:spPr>
          <a:xfrm>
            <a:off x="5529129" y="6281604"/>
            <a:ext cx="2546938" cy="369332"/>
          </a:xfrm>
          <a:prstGeom prst="rect">
            <a:avLst/>
          </a:prstGeom>
          <a:noFill/>
        </p:spPr>
        <p:txBody>
          <a:bodyPr wrap="square" rtlCol="0">
            <a:spAutoFit/>
          </a:bodyPr>
          <a:lstStyle/>
          <a:p>
            <a:pPr algn="ctr"/>
            <a:r>
              <a:rPr lang="en-US" dirty="0" smtClean="0"/>
              <a:t>Cutoff of 0.5 Hz</a:t>
            </a:r>
            <a:endParaRPr lang="en-US" dirty="0"/>
          </a:p>
        </p:txBody>
      </p:sp>
      <p:sp>
        <p:nvSpPr>
          <p:cNvPr id="9" name="TextBox 8"/>
          <p:cNvSpPr txBox="1"/>
          <p:nvPr/>
        </p:nvSpPr>
        <p:spPr>
          <a:xfrm>
            <a:off x="9143881" y="6281604"/>
            <a:ext cx="2546938" cy="369332"/>
          </a:xfrm>
          <a:prstGeom prst="rect">
            <a:avLst/>
          </a:prstGeom>
          <a:noFill/>
        </p:spPr>
        <p:txBody>
          <a:bodyPr wrap="square" rtlCol="0">
            <a:spAutoFit/>
          </a:bodyPr>
          <a:lstStyle/>
          <a:p>
            <a:pPr algn="ctr"/>
            <a:r>
              <a:rPr lang="en-US" dirty="0" smtClean="0"/>
              <a:t>Cutoff of 0.05 Hz</a:t>
            </a:r>
            <a:endParaRPr lang="en-US" dirty="0"/>
          </a:p>
        </p:txBody>
      </p:sp>
      <p:pic>
        <p:nvPicPr>
          <p:cNvPr id="10" name="Picture 9"/>
          <p:cNvPicPr>
            <a:picLocks noChangeAspect="1"/>
          </p:cNvPicPr>
          <p:nvPr/>
        </p:nvPicPr>
        <p:blipFill>
          <a:blip r:embed="rId2"/>
          <a:stretch>
            <a:fillRect/>
          </a:stretch>
        </p:blipFill>
        <p:spPr>
          <a:xfrm>
            <a:off x="8699910" y="1055808"/>
            <a:ext cx="3434880" cy="5183067"/>
          </a:xfrm>
          <a:prstGeom prst="rect">
            <a:avLst/>
          </a:prstGeom>
        </p:spPr>
      </p:pic>
      <p:pic>
        <p:nvPicPr>
          <p:cNvPr id="11" name="Picture 10"/>
          <p:cNvPicPr>
            <a:picLocks noChangeAspect="1"/>
          </p:cNvPicPr>
          <p:nvPr/>
        </p:nvPicPr>
        <p:blipFill>
          <a:blip r:embed="rId3"/>
          <a:stretch>
            <a:fillRect/>
          </a:stretch>
        </p:blipFill>
        <p:spPr>
          <a:xfrm>
            <a:off x="4951769" y="1055808"/>
            <a:ext cx="3491476" cy="5184044"/>
          </a:xfrm>
          <a:prstGeom prst="rect">
            <a:avLst/>
          </a:prstGeom>
        </p:spPr>
      </p:pic>
    </p:spTree>
    <p:extLst>
      <p:ext uri="{BB962C8B-B14F-4D97-AF65-F5344CB8AC3E}">
        <p14:creationId xmlns:p14="http://schemas.microsoft.com/office/powerpoint/2010/main" val="7151925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584" y="56227"/>
            <a:ext cx="11508015" cy="1320800"/>
          </a:xfrm>
        </p:spPr>
        <p:txBody>
          <a:bodyPr/>
          <a:lstStyle/>
          <a:p>
            <a:r>
              <a:rPr lang="en-US" dirty="0" smtClean="0">
                <a:solidFill>
                  <a:srgbClr val="FF0000"/>
                </a:solidFill>
              </a:rPr>
              <a:t>Block averaging</a:t>
            </a:r>
            <a:endParaRPr lang="en-US" dirty="0">
              <a:solidFill>
                <a:srgbClr val="FF0000"/>
              </a:solidFill>
            </a:endParaRPr>
          </a:p>
        </p:txBody>
      </p:sp>
      <p:sp>
        <p:nvSpPr>
          <p:cNvPr id="8" name="Content Placeholder 7"/>
          <p:cNvSpPr>
            <a:spLocks noGrp="1"/>
          </p:cNvSpPr>
          <p:nvPr>
            <p:ph idx="1"/>
          </p:nvPr>
        </p:nvSpPr>
        <p:spPr>
          <a:xfrm>
            <a:off x="186462" y="1241788"/>
            <a:ext cx="5744319" cy="5494670"/>
          </a:xfrm>
        </p:spPr>
        <p:txBody>
          <a:bodyPr>
            <a:normAutofit/>
          </a:bodyPr>
          <a:lstStyle/>
          <a:p>
            <a:pPr lvl="0"/>
            <a:r>
              <a:rPr lang="en-US" dirty="0" smtClean="0">
                <a:solidFill>
                  <a:prstClr val="white"/>
                </a:solidFill>
                <a:latin typeface="Calibri" panose="020F0502020204030204"/>
              </a:rPr>
              <a:t>The measurements are block-averaged based on the stimulus synchronization points stored in </a:t>
            </a:r>
            <a:r>
              <a:rPr lang="en-US" dirty="0" err="1" smtClean="0">
                <a:solidFill>
                  <a:prstClr val="white"/>
                </a:solidFill>
                <a:latin typeface="Calibri" panose="020F0502020204030204"/>
              </a:rPr>
              <a:t>info.paradigm</a:t>
            </a:r>
            <a:r>
              <a:rPr lang="en-US" dirty="0" smtClean="0">
                <a:solidFill>
                  <a:prstClr val="white"/>
                </a:solidFill>
                <a:latin typeface="Calibri" panose="020F0502020204030204"/>
              </a:rPr>
              <a:t> </a:t>
            </a:r>
            <a:endParaRPr lang="en-US" dirty="0">
              <a:solidFill>
                <a:prstClr val="white"/>
              </a:solidFill>
              <a:latin typeface="Calibri" panose="020F0502020204030204"/>
            </a:endParaRPr>
          </a:p>
          <a:p>
            <a:pPr marL="400050" lvl="1" indent="0" defTabSz="914400">
              <a:spcBef>
                <a:spcPts val="0"/>
              </a:spcBef>
              <a:buClrTx/>
              <a:buSzTx/>
              <a:buNone/>
            </a:pPr>
            <a:endParaRPr lang="en-US" sz="1000" dirty="0" smtClean="0">
              <a:solidFill>
                <a:srgbClr val="00B0F0"/>
              </a:solidFill>
              <a:latin typeface="Calibri" panose="020F0502020204030204"/>
            </a:endParaRPr>
          </a:p>
          <a:p>
            <a:pPr marL="400050" lvl="1" indent="0" defTabSz="914400">
              <a:spcBef>
                <a:spcPts val="0"/>
              </a:spcBef>
              <a:buClrTx/>
              <a:buSzTx/>
              <a:buNone/>
            </a:pPr>
            <a:r>
              <a:rPr lang="en-US" sz="1000" b="1" dirty="0" err="1">
                <a:solidFill>
                  <a:schemeClr val="tx1"/>
                </a:solidFill>
                <a:latin typeface="Courier New" panose="02070309020205020404" pitchFamily="49" charset="0"/>
                <a:cs typeface="Courier New" panose="02070309020205020404" pitchFamily="49" charset="0"/>
              </a:rPr>
              <a:t>badata</a:t>
            </a:r>
            <a:r>
              <a:rPr lang="en-US" sz="1000" b="1" dirty="0">
                <a:solidFill>
                  <a:schemeClr val="tx1"/>
                </a:solidFill>
                <a:latin typeface="Courier New" panose="02070309020205020404" pitchFamily="49" charset="0"/>
                <a:cs typeface="Courier New" panose="02070309020205020404" pitchFamily="49" charset="0"/>
              </a:rPr>
              <a:t> = </a:t>
            </a:r>
            <a:r>
              <a:rPr lang="en-US" sz="1000" b="1" dirty="0" err="1">
                <a:solidFill>
                  <a:schemeClr val="tx1"/>
                </a:solidFill>
                <a:latin typeface="Courier New" panose="02070309020205020404" pitchFamily="49" charset="0"/>
                <a:cs typeface="Courier New" panose="02070309020205020404" pitchFamily="49" charset="0"/>
              </a:rPr>
              <a:t>BlockAverage</a:t>
            </a:r>
            <a:r>
              <a:rPr lang="en-US" sz="1000" b="1" dirty="0">
                <a:solidFill>
                  <a:schemeClr val="tx1"/>
                </a:solidFill>
                <a:latin typeface="Courier New" panose="02070309020205020404" pitchFamily="49" charset="0"/>
                <a:cs typeface="Courier New" panose="02070309020205020404" pitchFamily="49" charset="0"/>
              </a:rPr>
              <a:t>(</a:t>
            </a:r>
            <a:r>
              <a:rPr lang="en-US" sz="1000" b="1" dirty="0" err="1">
                <a:solidFill>
                  <a:schemeClr val="tx1"/>
                </a:solidFill>
                <a:latin typeface="Courier New" panose="02070309020205020404" pitchFamily="49" charset="0"/>
                <a:cs typeface="Courier New" panose="02070309020205020404" pitchFamily="49" charset="0"/>
              </a:rPr>
              <a:t>rdata</a:t>
            </a:r>
            <a:r>
              <a:rPr lang="en-US" sz="1000" b="1" dirty="0">
                <a:solidFill>
                  <a:schemeClr val="tx1"/>
                </a:solidFill>
                <a:latin typeface="Courier New" panose="02070309020205020404" pitchFamily="49" charset="0"/>
                <a:cs typeface="Courier New" panose="02070309020205020404" pitchFamily="49" charset="0"/>
              </a:rPr>
              <a:t>, </a:t>
            </a:r>
            <a:r>
              <a:rPr lang="en-US" sz="1000" b="1" dirty="0" err="1">
                <a:solidFill>
                  <a:schemeClr val="tx1"/>
                </a:solidFill>
                <a:latin typeface="Courier New" panose="02070309020205020404" pitchFamily="49" charset="0"/>
                <a:cs typeface="Courier New" panose="02070309020205020404" pitchFamily="49" charset="0"/>
              </a:rPr>
              <a:t>info.paradigm.synchpts</a:t>
            </a:r>
            <a:r>
              <a:rPr lang="en-US" sz="1000" b="1" dirty="0">
                <a:solidFill>
                  <a:schemeClr val="tx1"/>
                </a:solidFill>
                <a:latin typeface="Courier New" panose="02070309020205020404" pitchFamily="49" charset="0"/>
                <a:cs typeface="Courier New" panose="02070309020205020404" pitchFamily="49" charset="0"/>
              </a:rPr>
              <a:t>(info.paradigm.Pulse_2), 30</a:t>
            </a:r>
            <a:r>
              <a:rPr lang="en-US" sz="1000" b="1" dirty="0" smtClean="0">
                <a:solidFill>
                  <a:schemeClr val="tx1"/>
                </a:solidFill>
                <a:latin typeface="Courier New" panose="02070309020205020404" pitchFamily="49" charset="0"/>
                <a:cs typeface="Courier New" panose="02070309020205020404" pitchFamily="49" charset="0"/>
              </a:rPr>
              <a:t>);</a:t>
            </a:r>
            <a:endParaRPr lang="en-US" sz="1050" dirty="0">
              <a:solidFill>
                <a:srgbClr val="00B0F0"/>
              </a:solidFill>
              <a:latin typeface="Calibri" panose="020F0502020204030204"/>
            </a:endParaRPr>
          </a:p>
          <a:p>
            <a:r>
              <a:rPr lang="en-US" dirty="0" smtClean="0">
                <a:solidFill>
                  <a:prstClr val="white"/>
                </a:solidFill>
                <a:latin typeface="Calibri" panose="020F0502020204030204"/>
              </a:rPr>
              <a:t>The time traces now show clear responses to the stimulus, here a rotating flickering checkerboard wedge with the image array over visual cortex. </a:t>
            </a:r>
          </a:p>
          <a:p>
            <a:r>
              <a:rPr lang="en-US" dirty="0" smtClean="0">
                <a:solidFill>
                  <a:prstClr val="white"/>
                </a:solidFill>
                <a:latin typeface="Calibri" panose="020F0502020204030204"/>
              </a:rPr>
              <a:t>The measurement image shows spatial variation of the response, as expected as the wedge rotates through the visual field. </a:t>
            </a:r>
          </a:p>
          <a:p>
            <a:r>
              <a:rPr lang="en-US" dirty="0">
                <a:solidFill>
                  <a:prstClr val="white"/>
                </a:solidFill>
                <a:latin typeface="Calibri" panose="020F0502020204030204"/>
              </a:rPr>
              <a:t>More details about the stimulus paradigm and expected responses can be found in </a:t>
            </a:r>
            <a:r>
              <a:rPr lang="en-US" dirty="0" err="1">
                <a:solidFill>
                  <a:prstClr val="white"/>
                </a:solidFill>
                <a:latin typeface="Calibri" panose="020F0502020204030204"/>
              </a:rPr>
              <a:t>Eggebrecht</a:t>
            </a:r>
            <a:r>
              <a:rPr lang="en-US" dirty="0">
                <a:solidFill>
                  <a:prstClr val="white"/>
                </a:solidFill>
                <a:latin typeface="Calibri" panose="020F0502020204030204"/>
              </a:rPr>
              <a:t> et al., </a:t>
            </a:r>
            <a:r>
              <a:rPr lang="en-US" dirty="0" err="1">
                <a:solidFill>
                  <a:prstClr val="white"/>
                </a:solidFill>
                <a:latin typeface="Calibri" panose="020F0502020204030204"/>
              </a:rPr>
              <a:t>Neuroimage</a:t>
            </a:r>
            <a:r>
              <a:rPr lang="en-US" dirty="0">
                <a:solidFill>
                  <a:prstClr val="white"/>
                </a:solidFill>
                <a:latin typeface="Calibri" panose="020F0502020204030204"/>
              </a:rPr>
              <a:t>, 2012</a:t>
            </a:r>
            <a:r>
              <a:rPr lang="en-US" dirty="0" smtClean="0">
                <a:solidFill>
                  <a:prstClr val="white"/>
                </a:solidFill>
                <a:latin typeface="Calibri" panose="020F0502020204030204"/>
              </a:rPr>
              <a:t>.</a:t>
            </a:r>
          </a:p>
          <a:p>
            <a:r>
              <a:rPr lang="en-US" dirty="0" smtClean="0">
                <a:solidFill>
                  <a:prstClr val="white"/>
                </a:solidFill>
                <a:latin typeface="Calibri" panose="020F0502020204030204"/>
              </a:rPr>
              <a:t>Plotting based on source-detector distance shows that medium- and long-distance measurements comprise nearly all of the strong stimulus responses. </a:t>
            </a:r>
            <a:endParaRPr lang="en-US" dirty="0" smtClean="0">
              <a:solidFill>
                <a:prstClr val="white"/>
              </a:solidFill>
              <a:latin typeface="Calibri" panose="020F0502020204030204"/>
            </a:endParaRPr>
          </a:p>
        </p:txBody>
      </p:sp>
      <p:pic>
        <p:nvPicPr>
          <p:cNvPr id="3" name="Picture 2"/>
          <p:cNvPicPr>
            <a:picLocks noChangeAspect="1"/>
          </p:cNvPicPr>
          <p:nvPr/>
        </p:nvPicPr>
        <p:blipFill>
          <a:blip r:embed="rId2"/>
          <a:stretch>
            <a:fillRect/>
          </a:stretch>
        </p:blipFill>
        <p:spPr>
          <a:xfrm>
            <a:off x="5966659" y="595770"/>
            <a:ext cx="3154971" cy="5198279"/>
          </a:xfrm>
          <a:prstGeom prst="rect">
            <a:avLst/>
          </a:prstGeom>
        </p:spPr>
      </p:pic>
      <p:pic>
        <p:nvPicPr>
          <p:cNvPr id="4" name="Picture 3"/>
          <p:cNvPicPr>
            <a:picLocks noChangeAspect="1"/>
          </p:cNvPicPr>
          <p:nvPr/>
        </p:nvPicPr>
        <p:blipFill>
          <a:blip r:embed="rId3"/>
          <a:stretch>
            <a:fillRect/>
          </a:stretch>
        </p:blipFill>
        <p:spPr>
          <a:xfrm>
            <a:off x="9368530" y="595769"/>
            <a:ext cx="2372369" cy="5198279"/>
          </a:xfrm>
          <a:prstGeom prst="rect">
            <a:avLst/>
          </a:prstGeom>
        </p:spPr>
      </p:pic>
    </p:spTree>
    <p:extLst>
      <p:ext uri="{BB962C8B-B14F-4D97-AF65-F5344CB8AC3E}">
        <p14:creationId xmlns:p14="http://schemas.microsoft.com/office/powerpoint/2010/main" val="30257739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0" name="Content Placeholder 2"/>
          <p:cNvSpPr txBox="1">
            <a:spLocks/>
          </p:cNvSpPr>
          <p:nvPr/>
        </p:nvSpPr>
        <p:spPr>
          <a:xfrm>
            <a:off x="127000" y="1320801"/>
            <a:ext cx="11855461" cy="939800"/>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dirty="0" smtClean="0"/>
              <a:t>In diffuse optical tomography (DOT), arrays of optical sources and detectors are used to perform functional neuroimaging experiments on task-based or resting state modes of human brain function.</a:t>
            </a:r>
          </a:p>
        </p:txBody>
      </p:sp>
      <p:sp>
        <p:nvSpPr>
          <p:cNvPr id="2" name="Title 1"/>
          <p:cNvSpPr>
            <a:spLocks noGrp="1"/>
          </p:cNvSpPr>
          <p:nvPr>
            <p:ph type="title"/>
          </p:nvPr>
        </p:nvSpPr>
        <p:spPr>
          <a:xfrm>
            <a:off x="0" y="0"/>
            <a:ext cx="8596668" cy="1320800"/>
          </a:xfrm>
        </p:spPr>
        <p:txBody>
          <a:bodyPr/>
          <a:lstStyle/>
          <a:p>
            <a:r>
              <a:rPr lang="en-US" dirty="0" smtClean="0">
                <a:solidFill>
                  <a:srgbClr val="FF0000"/>
                </a:solidFill>
              </a:rPr>
              <a:t>Diffuse Optical Tomography</a:t>
            </a:r>
            <a:endParaRPr lang="en-US" dirty="0">
              <a:solidFill>
                <a:srgbClr val="FF0000"/>
              </a:solidFill>
            </a:endParaRPr>
          </a:p>
        </p:txBody>
      </p:sp>
      <p:sp>
        <p:nvSpPr>
          <p:cNvPr id="32" name="Content Placeholder 2"/>
          <p:cNvSpPr txBox="1">
            <a:spLocks/>
          </p:cNvSpPr>
          <p:nvPr/>
        </p:nvSpPr>
        <p:spPr>
          <a:xfrm>
            <a:off x="127001" y="2400300"/>
            <a:ext cx="5359400" cy="437991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dirty="0" smtClean="0"/>
              <a:t>Analyses are broken into several pipelines: </a:t>
            </a:r>
          </a:p>
          <a:p>
            <a:pPr lvl="1"/>
            <a:r>
              <a:rPr lang="en-US" dirty="0"/>
              <a:t>B: modeling of the tissue and optical geometry</a:t>
            </a:r>
          </a:p>
          <a:p>
            <a:pPr lvl="1"/>
            <a:r>
              <a:rPr lang="en-US" dirty="0"/>
              <a:t>C: modeling of the light emission, diffusion, and detection through the head</a:t>
            </a:r>
          </a:p>
          <a:p>
            <a:pPr lvl="1"/>
            <a:r>
              <a:rPr lang="en-US" dirty="0">
                <a:solidFill>
                  <a:srgbClr val="00B0F0"/>
                </a:solidFill>
              </a:rPr>
              <a:t>D: preprocessing of the raw source-detector measurements</a:t>
            </a:r>
          </a:p>
          <a:p>
            <a:pPr lvl="1"/>
            <a:r>
              <a:rPr lang="en-US" dirty="0"/>
              <a:t>E: reconstruction and spectroscopy of the preprocessed data and light model into a functional neuroimaging volume </a:t>
            </a:r>
          </a:p>
          <a:p>
            <a:pPr lvl="1"/>
            <a:r>
              <a:rPr lang="en-US" dirty="0" smtClean="0"/>
              <a:t>F: post-processing analysis of these results.</a:t>
            </a:r>
          </a:p>
          <a:p>
            <a:pPr marL="0" indent="0">
              <a:buNone/>
            </a:pPr>
            <a:endParaRPr lang="en-US" dirty="0" smtClean="0"/>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3288" y="2260601"/>
            <a:ext cx="6512368" cy="4389120"/>
          </a:xfrm>
          <a:prstGeom prst="rect">
            <a:avLst/>
          </a:prstGeom>
        </p:spPr>
      </p:pic>
    </p:spTree>
    <p:extLst>
      <p:ext uri="{BB962C8B-B14F-4D97-AF65-F5344CB8AC3E}">
        <p14:creationId xmlns:p14="http://schemas.microsoft.com/office/powerpoint/2010/main" val="55997850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596668" cy="815546"/>
          </a:xfrm>
        </p:spPr>
        <p:txBody>
          <a:bodyPr/>
          <a:lstStyle/>
          <a:p>
            <a:r>
              <a:rPr lang="en-US" dirty="0" smtClean="0">
                <a:solidFill>
                  <a:srgbClr val="FF0000"/>
                </a:solidFill>
              </a:rPr>
              <a:t>Pre-processing</a:t>
            </a:r>
            <a:endParaRPr lang="en-US" dirty="0">
              <a:solidFill>
                <a:srgbClr val="FF0000"/>
              </a:solidFill>
            </a:endParaRPr>
          </a:p>
        </p:txBody>
      </p:sp>
      <p:sp>
        <p:nvSpPr>
          <p:cNvPr id="32" name="Content Placeholder 2"/>
          <p:cNvSpPr txBox="1">
            <a:spLocks/>
          </p:cNvSpPr>
          <p:nvPr/>
        </p:nvSpPr>
        <p:spPr>
          <a:xfrm>
            <a:off x="127001" y="1093794"/>
            <a:ext cx="5734956" cy="5249856"/>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dirty="0" smtClean="0"/>
              <a:t>This tutorial will follow the </a:t>
            </a:r>
            <a:r>
              <a:rPr lang="en-US" b="1" i="1" dirty="0" err="1" smtClean="0">
                <a:solidFill>
                  <a:srgbClr val="00B0F0"/>
                </a:solidFill>
                <a:latin typeface="Courier New" panose="02070309020205020404" pitchFamily="49" charset="0"/>
                <a:cs typeface="Courier New" panose="02070309020205020404" pitchFamily="49" charset="0"/>
              </a:rPr>
              <a:t>Script_TBN.m</a:t>
            </a:r>
            <a:r>
              <a:rPr lang="en-US" dirty="0" smtClean="0"/>
              <a:t> </a:t>
            </a:r>
            <a:r>
              <a:rPr lang="en-US" dirty="0" err="1" smtClean="0"/>
              <a:t>Matlab</a:t>
            </a:r>
            <a:r>
              <a:rPr lang="en-US" dirty="0" smtClean="0"/>
              <a:t> file which can be found in the Documentation/Scripts folder. </a:t>
            </a:r>
          </a:p>
          <a:p>
            <a:r>
              <a:rPr lang="en-US" dirty="0" smtClean="0"/>
              <a:t>In this tutorial, you will: 	</a:t>
            </a:r>
          </a:p>
          <a:p>
            <a:pPr lvl="1"/>
            <a:r>
              <a:rPr lang="en-US" dirty="0" smtClean="0"/>
              <a:t>Generate data quality assessment figures</a:t>
            </a:r>
          </a:p>
          <a:p>
            <a:pPr lvl="1"/>
            <a:r>
              <a:rPr lang="en-US" dirty="0" smtClean="0"/>
              <a:t>Process and visualize raw source-detector measurements</a:t>
            </a:r>
          </a:p>
          <a:p>
            <a:pPr lvl="2"/>
            <a:r>
              <a:rPr lang="en-US" dirty="0" smtClean="0"/>
              <a:t>Examine different ‘nearest neighbor’ measurements, with varying source-detector distance</a:t>
            </a:r>
          </a:p>
          <a:p>
            <a:pPr lvl="2"/>
            <a:r>
              <a:rPr lang="en-US" dirty="0" smtClean="0"/>
              <a:t>Examine the measurement spectrum</a:t>
            </a:r>
          </a:p>
          <a:p>
            <a:pPr lvl="2"/>
            <a:r>
              <a:rPr lang="en-US" dirty="0" smtClean="0"/>
              <a:t>Explore effects of filter cutoff frequencies</a:t>
            </a:r>
          </a:p>
          <a:p>
            <a:pPr lvl="2"/>
            <a:r>
              <a:rPr lang="en-US" dirty="0" smtClean="0"/>
              <a:t>Examine effects of superficial signal regression</a:t>
            </a:r>
          </a:p>
          <a:p>
            <a:r>
              <a:rPr lang="en-US" dirty="0" smtClean="0"/>
              <a:t>We will use data from a rotating-wedge </a:t>
            </a:r>
            <a:r>
              <a:rPr lang="en-US" dirty="0" err="1" smtClean="0"/>
              <a:t>retinotopy</a:t>
            </a:r>
            <a:r>
              <a:rPr lang="en-US" dirty="0" smtClean="0"/>
              <a:t> experiment</a:t>
            </a:r>
          </a:p>
          <a:p>
            <a:r>
              <a:rPr lang="en-US" dirty="0" smtClean="0"/>
              <a:t>Start by loading this data set:</a:t>
            </a:r>
          </a:p>
          <a:p>
            <a:pPr marL="0" indent="0">
              <a:buNone/>
            </a:pPr>
            <a:endParaRPr lang="en-US" sz="1200" dirty="0" smtClean="0">
              <a:solidFill>
                <a:schemeClr val="tx1"/>
              </a:solidFill>
            </a:endParaRPr>
          </a:p>
          <a:p>
            <a:pPr marL="0" indent="0" defTabSz="914400">
              <a:buNone/>
            </a:pPr>
            <a:r>
              <a:rPr lang="en-US" sz="1200" b="1" dirty="0" smtClean="0">
                <a:solidFill>
                  <a:schemeClr val="tx1"/>
                </a:solidFill>
                <a:latin typeface="Courier New" panose="02070309020205020404" pitchFamily="49" charset="0"/>
                <a:cs typeface="Courier New" panose="02070309020205020404" pitchFamily="49" charset="0"/>
              </a:rPr>
              <a:t>  load</a:t>
            </a:r>
            <a:r>
              <a:rPr lang="en-US" sz="1200" b="1" dirty="0">
                <a:solidFill>
                  <a:schemeClr val="tx1"/>
                </a:solidFill>
                <a:latin typeface="Courier New" panose="02070309020205020404" pitchFamily="49" charset="0"/>
                <a:cs typeface="Courier New" panose="02070309020205020404" pitchFamily="49" charset="0"/>
              </a:rPr>
              <a:t>(</a:t>
            </a:r>
            <a:r>
              <a:rPr lang="en-US" sz="1200" b="1" dirty="0">
                <a:solidFill>
                  <a:srgbClr val="A020F0"/>
                </a:solidFill>
                <a:latin typeface="Courier New" panose="02070309020205020404" pitchFamily="49" charset="0"/>
              </a:rPr>
              <a:t>'NeuroDOT_Base_CCW_Sample1.mat</a:t>
            </a:r>
            <a:r>
              <a:rPr lang="en-US" sz="1200" b="1" dirty="0">
                <a:solidFill>
                  <a:schemeClr val="tx1"/>
                </a:solidFill>
                <a:latin typeface="Courier New" panose="02070309020205020404" pitchFamily="49" charset="0"/>
                <a:cs typeface="Courier New" panose="02070309020205020404" pitchFamily="49" charset="0"/>
              </a:rPr>
              <a:t>'); </a:t>
            </a:r>
            <a:r>
              <a:rPr lang="en-US" sz="1200" b="1" dirty="0">
                <a:solidFill>
                  <a:schemeClr val="accent2"/>
                </a:solidFill>
                <a:latin typeface="Courier New" panose="02070309020205020404" pitchFamily="49" charset="0"/>
                <a:cs typeface="Courier New" panose="02070309020205020404" pitchFamily="49" charset="0"/>
              </a:rPr>
              <a:t>% data, info, flags</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24790" y="1444173"/>
            <a:ext cx="5985551" cy="4034063"/>
          </a:xfrm>
          <a:prstGeom prst="rect">
            <a:avLst/>
          </a:prstGeom>
        </p:spPr>
      </p:pic>
    </p:spTree>
    <p:extLst>
      <p:ext uri="{BB962C8B-B14F-4D97-AF65-F5344CB8AC3E}">
        <p14:creationId xmlns:p14="http://schemas.microsoft.com/office/powerpoint/2010/main" val="240997391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585" y="56227"/>
            <a:ext cx="8596668" cy="1320800"/>
          </a:xfrm>
        </p:spPr>
        <p:txBody>
          <a:bodyPr/>
          <a:lstStyle/>
          <a:p>
            <a:r>
              <a:rPr lang="en-US" dirty="0" smtClean="0">
                <a:solidFill>
                  <a:srgbClr val="FF0000"/>
                </a:solidFill>
              </a:rPr>
              <a:t>Data Quality Assessment – Time Traces</a:t>
            </a:r>
            <a:endParaRPr lang="en-US" dirty="0">
              <a:solidFill>
                <a:srgbClr val="FF0000"/>
              </a:solidFill>
            </a:endParaRPr>
          </a:p>
        </p:txBody>
      </p:sp>
      <p:sp>
        <p:nvSpPr>
          <p:cNvPr id="3" name="Content Placeholder 2"/>
          <p:cNvSpPr>
            <a:spLocks noGrp="1"/>
          </p:cNvSpPr>
          <p:nvPr>
            <p:ph idx="1"/>
          </p:nvPr>
        </p:nvSpPr>
        <p:spPr>
          <a:xfrm>
            <a:off x="150585" y="1801361"/>
            <a:ext cx="3768120" cy="3897311"/>
          </a:xfrm>
        </p:spPr>
        <p:txBody>
          <a:bodyPr>
            <a:normAutofit fontScale="92500" lnSpcReduction="10000"/>
          </a:bodyPr>
          <a:lstStyle/>
          <a:p>
            <a:pPr lvl="0"/>
            <a:r>
              <a:rPr lang="en-US" dirty="0" smtClean="0">
                <a:solidFill>
                  <a:prstClr val="white"/>
                </a:solidFill>
                <a:latin typeface="Calibri" panose="020F0502020204030204"/>
              </a:rPr>
              <a:t>The </a:t>
            </a:r>
            <a:r>
              <a:rPr lang="en-US" dirty="0">
                <a:solidFill>
                  <a:prstClr val="white"/>
                </a:solidFill>
                <a:latin typeface="Calibri" panose="020F0502020204030204"/>
              </a:rPr>
              <a:t>left </a:t>
            </a:r>
            <a:r>
              <a:rPr lang="en-US" dirty="0" smtClean="0">
                <a:solidFill>
                  <a:prstClr val="white"/>
                </a:solidFill>
                <a:latin typeface="Calibri" panose="020F0502020204030204"/>
              </a:rPr>
              <a:t>panels show data </a:t>
            </a:r>
            <a:r>
              <a:rPr lang="en-US" dirty="0">
                <a:solidFill>
                  <a:prstClr val="white"/>
                </a:solidFill>
                <a:latin typeface="Calibri" panose="020F0502020204030204"/>
              </a:rPr>
              <a:t>at 750 nm and the right </a:t>
            </a:r>
            <a:r>
              <a:rPr lang="en-US" dirty="0" smtClean="0">
                <a:solidFill>
                  <a:prstClr val="white"/>
                </a:solidFill>
                <a:latin typeface="Calibri" panose="020F0502020204030204"/>
              </a:rPr>
              <a:t>panels show data </a:t>
            </a:r>
            <a:r>
              <a:rPr lang="en-US" dirty="0">
                <a:solidFill>
                  <a:prstClr val="white"/>
                </a:solidFill>
                <a:latin typeface="Calibri" panose="020F0502020204030204"/>
              </a:rPr>
              <a:t>at 850 nm</a:t>
            </a:r>
            <a:r>
              <a:rPr lang="en-US" dirty="0" smtClean="0">
                <a:solidFill>
                  <a:prstClr val="white"/>
                </a:solidFill>
                <a:latin typeface="Calibri" panose="020F0502020204030204"/>
              </a:rPr>
              <a:t>.</a:t>
            </a:r>
          </a:p>
          <a:p>
            <a:pPr lvl="0"/>
            <a:r>
              <a:rPr lang="en-US" dirty="0" smtClean="0">
                <a:solidFill>
                  <a:prstClr val="white"/>
                </a:solidFill>
                <a:latin typeface="Calibri" panose="020F0502020204030204"/>
              </a:rPr>
              <a:t>The top panels show all measurements and the bottom panels measurements with standard deviation below a set threshold</a:t>
            </a:r>
            <a:endParaRPr lang="en-US" dirty="0">
              <a:solidFill>
                <a:prstClr val="white"/>
              </a:solidFill>
              <a:latin typeface="Calibri" panose="020F0502020204030204"/>
            </a:endParaRPr>
          </a:p>
          <a:p>
            <a:pPr lvl="0"/>
            <a:r>
              <a:rPr lang="en-US" dirty="0" smtClean="0">
                <a:solidFill>
                  <a:prstClr val="white"/>
                </a:solidFill>
                <a:latin typeface="Calibri" panose="020F0502020204030204"/>
              </a:rPr>
              <a:t>The </a:t>
            </a:r>
            <a:r>
              <a:rPr lang="en-US" dirty="0">
                <a:solidFill>
                  <a:prstClr val="white"/>
                </a:solidFill>
                <a:latin typeface="Calibri" panose="020F0502020204030204"/>
              </a:rPr>
              <a:t>y-axis on all is log scale to highlight the range of light levels for the set of source-detector distances.</a:t>
            </a:r>
          </a:p>
          <a:p>
            <a:pPr lvl="0"/>
            <a:r>
              <a:rPr lang="en-US" dirty="0" smtClean="0">
                <a:solidFill>
                  <a:prstClr val="white"/>
                </a:solidFill>
                <a:latin typeface="Calibri" panose="020F0502020204030204"/>
              </a:rPr>
              <a:t>Vertical </a:t>
            </a:r>
            <a:r>
              <a:rPr lang="en-US" dirty="0">
                <a:solidFill>
                  <a:prstClr val="white"/>
                </a:solidFill>
                <a:latin typeface="Calibri" panose="020F0502020204030204"/>
              </a:rPr>
              <a:t>lines on the bottom row of plots signify time points where something happened in the stimulus paradigm.</a:t>
            </a:r>
          </a:p>
          <a:p>
            <a:endParaRPr lang="en-US" dirty="0"/>
          </a:p>
        </p:txBody>
      </p:sp>
      <p:pic>
        <p:nvPicPr>
          <p:cNvPr id="4" name="Picture 3"/>
          <p:cNvPicPr>
            <a:picLocks noChangeAspect="1"/>
          </p:cNvPicPr>
          <p:nvPr/>
        </p:nvPicPr>
        <p:blipFill>
          <a:blip r:embed="rId2"/>
          <a:stretch>
            <a:fillRect/>
          </a:stretch>
        </p:blipFill>
        <p:spPr>
          <a:xfrm>
            <a:off x="3830339" y="1377027"/>
            <a:ext cx="8048545" cy="4808555"/>
          </a:xfrm>
          <a:prstGeom prst="rect">
            <a:avLst/>
          </a:prstGeom>
        </p:spPr>
      </p:pic>
      <p:sp>
        <p:nvSpPr>
          <p:cNvPr id="5" name="Rectangle 4"/>
          <p:cNvSpPr/>
          <p:nvPr/>
        </p:nvSpPr>
        <p:spPr>
          <a:xfrm>
            <a:off x="436488" y="1026361"/>
            <a:ext cx="5205033" cy="276999"/>
          </a:xfrm>
          <a:prstGeom prst="rect">
            <a:avLst/>
          </a:prstGeom>
        </p:spPr>
        <p:txBody>
          <a:bodyPr wrap="square">
            <a:spAutoFit/>
          </a:bodyPr>
          <a:lstStyle/>
          <a:p>
            <a:r>
              <a:rPr lang="en-US" sz="1200" b="1" dirty="0" err="1">
                <a:latin typeface="Courier New" panose="02070309020205020404" pitchFamily="49" charset="0"/>
                <a:cs typeface="Courier New" panose="02070309020205020404" pitchFamily="49" charset="0"/>
              </a:rPr>
              <a:t>Plot_RawData_Time_Traces_Overview</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data,info</a:t>
            </a:r>
            <a:r>
              <a:rPr lang="en-US" sz="1200" b="1" dirty="0">
                <a:latin typeface="Courier New" panose="02070309020205020404" pitchFamily="49" charset="0"/>
                <a:cs typeface="Courier New" panose="02070309020205020404" pitchFamily="49" charset="0"/>
              </a:rPr>
              <a:t>);   </a:t>
            </a:r>
          </a:p>
        </p:txBody>
      </p:sp>
    </p:spTree>
    <p:extLst>
      <p:ext uri="{BB962C8B-B14F-4D97-AF65-F5344CB8AC3E}">
        <p14:creationId xmlns:p14="http://schemas.microsoft.com/office/powerpoint/2010/main" val="13683731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584" y="56227"/>
            <a:ext cx="11508015" cy="1320800"/>
          </a:xfrm>
        </p:spPr>
        <p:txBody>
          <a:bodyPr/>
          <a:lstStyle/>
          <a:p>
            <a:r>
              <a:rPr lang="en-US" dirty="0" smtClean="0">
                <a:solidFill>
                  <a:srgbClr val="FF0000"/>
                </a:solidFill>
              </a:rPr>
              <a:t>Data Quality Assessment – Time trace Summary Plots</a:t>
            </a:r>
            <a:endParaRPr lang="en-US" dirty="0">
              <a:solidFill>
                <a:srgbClr val="FF0000"/>
              </a:solidFill>
            </a:endParaRPr>
          </a:p>
        </p:txBody>
      </p:sp>
      <p:sp>
        <p:nvSpPr>
          <p:cNvPr id="3" name="Content Placeholder 2"/>
          <p:cNvSpPr>
            <a:spLocks noGrp="1"/>
          </p:cNvSpPr>
          <p:nvPr>
            <p:ph idx="1"/>
          </p:nvPr>
        </p:nvSpPr>
        <p:spPr>
          <a:xfrm>
            <a:off x="150585" y="1801361"/>
            <a:ext cx="3760108" cy="4289196"/>
          </a:xfrm>
        </p:spPr>
        <p:txBody>
          <a:bodyPr>
            <a:normAutofit fontScale="92500" lnSpcReduction="20000"/>
          </a:bodyPr>
          <a:lstStyle/>
          <a:p>
            <a:r>
              <a:rPr lang="en-US" dirty="0" smtClean="0"/>
              <a:t>(Upper left) A zoomed-in view of several signals shows the presence of </a:t>
            </a:r>
            <a:r>
              <a:rPr lang="en-US" dirty="0"/>
              <a:t>cardiac pulse </a:t>
            </a:r>
            <a:r>
              <a:rPr lang="en-US" dirty="0" smtClean="0"/>
              <a:t>at approximately 1 Hz</a:t>
            </a:r>
          </a:p>
          <a:p>
            <a:r>
              <a:rPr lang="en-US" dirty="0" smtClean="0"/>
              <a:t>(Lower left) Spectral measures averaged over several time traces show strong peaks at 1Hz (cardiac pulse) and approximately 1/26 Hz (the stimulus frequency)</a:t>
            </a:r>
          </a:p>
          <a:p>
            <a:r>
              <a:rPr lang="en-US" dirty="0" smtClean="0"/>
              <a:t>(Upper right) Light level (log) vs. source-detector distance shows expected falloff, with cross-talk at distances &gt; 45 mm</a:t>
            </a:r>
          </a:p>
          <a:p>
            <a:r>
              <a:rPr lang="en-US" dirty="0" smtClean="0"/>
              <a:t>(Lower right) Histogram of signal % standard deviation shows several measurements below ‘good measurement’ threshold </a:t>
            </a:r>
            <a:endParaRPr lang="en-US" dirty="0"/>
          </a:p>
        </p:txBody>
      </p:sp>
      <p:sp>
        <p:nvSpPr>
          <p:cNvPr id="5" name="Rectangle 4"/>
          <p:cNvSpPr/>
          <p:nvPr/>
        </p:nvSpPr>
        <p:spPr>
          <a:xfrm>
            <a:off x="436488" y="1026361"/>
            <a:ext cx="5205033" cy="276999"/>
          </a:xfrm>
          <a:prstGeom prst="rect">
            <a:avLst/>
          </a:prstGeom>
        </p:spPr>
        <p:txBody>
          <a:bodyPr wrap="square">
            <a:spAutoFit/>
          </a:bodyPr>
          <a:lstStyle/>
          <a:p>
            <a:r>
              <a:rPr lang="en-US" sz="1200" b="1" dirty="0" err="1">
                <a:latin typeface="Courier New" panose="02070309020205020404" pitchFamily="49" charset="0"/>
                <a:cs typeface="Courier New" panose="02070309020205020404" pitchFamily="49" charset="0"/>
              </a:rPr>
              <a:t>Plot_RawData_Metrics_I_DQC</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data,info</a:t>
            </a:r>
            <a:r>
              <a:rPr lang="en-US" sz="1200" b="1" dirty="0">
                <a:latin typeface="Courier New" panose="02070309020205020404" pitchFamily="49" charset="0"/>
                <a:cs typeface="Courier New" panose="02070309020205020404" pitchFamily="49" charset="0"/>
              </a:rPr>
              <a:t>)</a:t>
            </a:r>
          </a:p>
        </p:txBody>
      </p:sp>
      <p:pic>
        <p:nvPicPr>
          <p:cNvPr id="6" name="Picture 5"/>
          <p:cNvPicPr>
            <a:picLocks noChangeAspect="1"/>
          </p:cNvPicPr>
          <p:nvPr/>
        </p:nvPicPr>
        <p:blipFill>
          <a:blip r:embed="rId2"/>
          <a:stretch>
            <a:fillRect/>
          </a:stretch>
        </p:blipFill>
        <p:spPr>
          <a:xfrm>
            <a:off x="4562519" y="2041070"/>
            <a:ext cx="7530074" cy="4301367"/>
          </a:xfrm>
          <a:prstGeom prst="rect">
            <a:avLst/>
          </a:prstGeom>
        </p:spPr>
      </p:pic>
      <p:sp>
        <p:nvSpPr>
          <p:cNvPr id="7" name="Rectangle 6"/>
          <p:cNvSpPr/>
          <p:nvPr/>
        </p:nvSpPr>
        <p:spPr>
          <a:xfrm>
            <a:off x="5333999" y="1436147"/>
            <a:ext cx="5842907" cy="430887"/>
          </a:xfrm>
          <a:prstGeom prst="rect">
            <a:avLst/>
          </a:prstGeom>
        </p:spPr>
        <p:txBody>
          <a:bodyPr wrap="square">
            <a:spAutoFit/>
          </a:bodyPr>
          <a:lstStyle/>
          <a:p>
            <a:pPr lvl="0"/>
            <a:r>
              <a:rPr lang="en-US" sz="1100" dirty="0">
                <a:solidFill>
                  <a:prstClr val="white"/>
                </a:solidFill>
                <a:latin typeface="Calibri" panose="020F0502020204030204"/>
              </a:rPr>
              <a:t>[Figure to be modified to show (up left) time-trace zoom, (low left) Average signal spectrum, (up right) light level falloff vs. s-d distance (low right) histogram of signal % </a:t>
            </a:r>
            <a:r>
              <a:rPr lang="en-US" sz="1100" dirty="0" err="1">
                <a:solidFill>
                  <a:prstClr val="white"/>
                </a:solidFill>
                <a:latin typeface="Calibri" panose="020F0502020204030204"/>
              </a:rPr>
              <a:t>stdev</a:t>
            </a:r>
            <a:r>
              <a:rPr lang="en-US" sz="1100" dirty="0">
                <a:solidFill>
                  <a:prstClr val="white"/>
                </a:solidFill>
                <a:latin typeface="Calibri" panose="020F0502020204030204"/>
              </a:rPr>
              <a:t>]</a:t>
            </a:r>
          </a:p>
        </p:txBody>
      </p:sp>
    </p:spTree>
    <p:extLst>
      <p:ext uri="{BB962C8B-B14F-4D97-AF65-F5344CB8AC3E}">
        <p14:creationId xmlns:p14="http://schemas.microsoft.com/office/powerpoint/2010/main" val="9823588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584" y="56227"/>
            <a:ext cx="11508015" cy="1320800"/>
          </a:xfrm>
        </p:spPr>
        <p:txBody>
          <a:bodyPr/>
          <a:lstStyle/>
          <a:p>
            <a:r>
              <a:rPr lang="en-US" dirty="0" smtClean="0">
                <a:solidFill>
                  <a:srgbClr val="FF0000"/>
                </a:solidFill>
              </a:rPr>
              <a:t>Data Quality Assessment – Cap Fit Summary</a:t>
            </a:r>
            <a:endParaRPr lang="en-US" dirty="0">
              <a:solidFill>
                <a:srgbClr val="FF0000"/>
              </a:solidFill>
            </a:endParaRPr>
          </a:p>
        </p:txBody>
      </p:sp>
      <p:sp>
        <p:nvSpPr>
          <p:cNvPr id="3" name="Content Placeholder 2"/>
          <p:cNvSpPr>
            <a:spLocks noGrp="1"/>
          </p:cNvSpPr>
          <p:nvPr>
            <p:ph idx="1"/>
          </p:nvPr>
        </p:nvSpPr>
        <p:spPr>
          <a:xfrm>
            <a:off x="150585" y="1801361"/>
            <a:ext cx="3760108" cy="4289196"/>
          </a:xfrm>
        </p:spPr>
        <p:txBody>
          <a:bodyPr>
            <a:normAutofit fontScale="92500"/>
          </a:bodyPr>
          <a:lstStyle/>
          <a:p>
            <a:r>
              <a:rPr lang="en-US" dirty="0" smtClean="0"/>
              <a:t>Top row shows average light levels for short-distance (left) and medium-distance (right) measurements. Good coupling across the entire cap results in mostly white and yellow in these figures. </a:t>
            </a:r>
          </a:p>
          <a:p>
            <a:r>
              <a:rPr lang="en-US" dirty="0" smtClean="0"/>
              <a:t>Middle row show signal-to-noise ratio (SNR) for cardiac pulse band of frequencies. </a:t>
            </a:r>
          </a:p>
          <a:p>
            <a:r>
              <a:rPr lang="en-US" dirty="0" smtClean="0"/>
              <a:t>Bottom edge plot shows measurements that satisfy the criteria. </a:t>
            </a:r>
            <a:r>
              <a:rPr lang="en-US" dirty="0" err="1" smtClean="0"/>
              <a:t>Optodes</a:t>
            </a:r>
            <a:r>
              <a:rPr lang="en-US" dirty="0" smtClean="0"/>
              <a:t> that have multiple ‘bad’ measurements are identified with large circles. </a:t>
            </a:r>
            <a:endParaRPr lang="en-US" dirty="0"/>
          </a:p>
        </p:txBody>
      </p:sp>
      <p:sp>
        <p:nvSpPr>
          <p:cNvPr id="5" name="Rectangle 4"/>
          <p:cNvSpPr/>
          <p:nvPr/>
        </p:nvSpPr>
        <p:spPr>
          <a:xfrm>
            <a:off x="436488" y="1026361"/>
            <a:ext cx="5205033" cy="461665"/>
          </a:xfrm>
          <a:prstGeom prst="rect">
            <a:avLst/>
          </a:prstGeom>
        </p:spPr>
        <p:txBody>
          <a:bodyPr wrap="square">
            <a:spAutoFit/>
          </a:bodyPr>
          <a:lstStyle/>
          <a:p>
            <a:r>
              <a:rPr lang="en-US" sz="1200" b="1" dirty="0" err="1">
                <a:latin typeface="Courier New" panose="02070309020205020404" pitchFamily="49" charset="0"/>
                <a:cs typeface="Courier New" panose="02070309020205020404" pitchFamily="49" charset="0"/>
              </a:rPr>
              <a:t>Plot_RawData_Cap_DQC</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data,info</a:t>
            </a:r>
            <a:r>
              <a:rPr lang="en-US" sz="1200" b="1" dirty="0">
                <a:latin typeface="Courier New" panose="02070309020205020404" pitchFamily="49" charset="0"/>
                <a:cs typeface="Courier New" panose="02070309020205020404" pitchFamily="49" charset="0"/>
              </a:rPr>
              <a:t>); </a:t>
            </a:r>
          </a:p>
          <a:p>
            <a:endParaRPr lang="en-US" sz="1200" dirty="0"/>
          </a:p>
        </p:txBody>
      </p:sp>
      <p:pic>
        <p:nvPicPr>
          <p:cNvPr id="4" name="Picture 3"/>
          <p:cNvPicPr>
            <a:picLocks noChangeAspect="1"/>
          </p:cNvPicPr>
          <p:nvPr/>
        </p:nvPicPr>
        <p:blipFill>
          <a:blip r:embed="rId2"/>
          <a:stretch>
            <a:fillRect/>
          </a:stretch>
        </p:blipFill>
        <p:spPr>
          <a:xfrm>
            <a:off x="4197913" y="858194"/>
            <a:ext cx="7387207" cy="5630973"/>
          </a:xfrm>
          <a:prstGeom prst="rect">
            <a:avLst/>
          </a:prstGeom>
        </p:spPr>
      </p:pic>
    </p:spTree>
    <p:extLst>
      <p:ext uri="{BB962C8B-B14F-4D97-AF65-F5344CB8AC3E}">
        <p14:creationId xmlns:p14="http://schemas.microsoft.com/office/powerpoint/2010/main" val="12439166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584" y="56227"/>
            <a:ext cx="11508015" cy="1320800"/>
          </a:xfrm>
        </p:spPr>
        <p:txBody>
          <a:bodyPr/>
          <a:lstStyle/>
          <a:p>
            <a:r>
              <a:rPr lang="en-US" dirty="0" smtClean="0">
                <a:solidFill>
                  <a:srgbClr val="FF0000"/>
                </a:solidFill>
              </a:rPr>
              <a:t>Pre-processing of Raw Measurements</a:t>
            </a:r>
            <a:endParaRPr lang="en-US" dirty="0">
              <a:solidFill>
                <a:srgbClr val="FF0000"/>
              </a:solidFill>
            </a:endParaRPr>
          </a:p>
        </p:txBody>
      </p:sp>
      <p:sp>
        <p:nvSpPr>
          <p:cNvPr id="8" name="Content Placeholder 7"/>
          <p:cNvSpPr>
            <a:spLocks noGrp="1"/>
          </p:cNvSpPr>
          <p:nvPr>
            <p:ph idx="1"/>
          </p:nvPr>
        </p:nvSpPr>
        <p:spPr>
          <a:xfrm>
            <a:off x="325254" y="1207766"/>
            <a:ext cx="6540909" cy="5494670"/>
          </a:xfrm>
        </p:spPr>
        <p:txBody>
          <a:bodyPr>
            <a:normAutofit fontScale="92500"/>
          </a:bodyPr>
          <a:lstStyle/>
          <a:p>
            <a:pPr lvl="0"/>
            <a:r>
              <a:rPr lang="en-US" dirty="0" smtClean="0">
                <a:solidFill>
                  <a:prstClr val="white"/>
                </a:solidFill>
                <a:latin typeface="Calibri" panose="020F0502020204030204"/>
              </a:rPr>
              <a:t>Pre-processing </a:t>
            </a:r>
            <a:r>
              <a:rPr lang="en-US" dirty="0">
                <a:solidFill>
                  <a:prstClr val="white"/>
                </a:solidFill>
                <a:latin typeface="Calibri" panose="020F0502020204030204"/>
              </a:rPr>
              <a:t>generally follows the pipeline on the </a:t>
            </a:r>
            <a:r>
              <a:rPr lang="en-US" dirty="0" smtClean="0">
                <a:solidFill>
                  <a:prstClr val="white"/>
                </a:solidFill>
                <a:latin typeface="Calibri" panose="020F0502020204030204"/>
              </a:rPr>
              <a:t>right, </a:t>
            </a:r>
            <a:r>
              <a:rPr lang="en-US" dirty="0" smtClean="0">
                <a:solidFill>
                  <a:prstClr val="white"/>
                </a:solidFill>
                <a:latin typeface="Calibri" panose="020F0502020204030204"/>
              </a:rPr>
              <a:t>as in this section of code:</a:t>
            </a:r>
          </a:p>
          <a:p>
            <a:pPr marL="400050" lvl="1" indent="0" defTabSz="914400">
              <a:spcBef>
                <a:spcPts val="0"/>
              </a:spcBef>
              <a:buClrTx/>
              <a:buSzTx/>
              <a:buNone/>
            </a:pPr>
            <a:endParaRPr lang="en-US" sz="1000" dirty="0" smtClean="0">
              <a:solidFill>
                <a:srgbClr val="00B0F0"/>
              </a:solidFill>
              <a:latin typeface="Calibri" panose="020F0502020204030204"/>
            </a:endParaRPr>
          </a:p>
          <a:p>
            <a:pPr marL="400050" lvl="1" indent="0" defTabSz="914400">
              <a:spcBef>
                <a:spcPts val="0"/>
              </a:spcBef>
              <a:buClrTx/>
              <a:buSzTx/>
              <a:buNone/>
            </a:pPr>
            <a:r>
              <a:rPr lang="en-US" sz="1100" b="1" dirty="0" err="1">
                <a:solidFill>
                  <a:schemeClr val="tx1"/>
                </a:solidFill>
                <a:latin typeface="Courier New" panose="02070309020205020404" pitchFamily="49" charset="0"/>
                <a:cs typeface="Courier New" panose="02070309020205020404" pitchFamily="49" charset="0"/>
              </a:rPr>
              <a:t>lmdata</a:t>
            </a:r>
            <a:r>
              <a:rPr lang="en-US" sz="1100" b="1" dirty="0">
                <a:solidFill>
                  <a:schemeClr val="tx1"/>
                </a:solidFill>
                <a:latin typeface="Courier New" panose="02070309020205020404" pitchFamily="49" charset="0"/>
                <a:cs typeface="Courier New" panose="02070309020205020404" pitchFamily="49" charset="0"/>
              </a:rPr>
              <a:t> = </a:t>
            </a:r>
            <a:r>
              <a:rPr lang="en-US" sz="1100" b="1" dirty="0" err="1">
                <a:solidFill>
                  <a:schemeClr val="tx1"/>
                </a:solidFill>
                <a:latin typeface="Courier New" panose="02070309020205020404" pitchFamily="49" charset="0"/>
                <a:cs typeface="Courier New" panose="02070309020205020404" pitchFamily="49" charset="0"/>
              </a:rPr>
              <a:t>logmean</a:t>
            </a:r>
            <a:r>
              <a:rPr lang="en-US" sz="1100" b="1" dirty="0">
                <a:solidFill>
                  <a:schemeClr val="tx1"/>
                </a:solidFill>
                <a:latin typeface="Courier New" panose="02070309020205020404" pitchFamily="49" charset="0"/>
                <a:cs typeface="Courier New" panose="02070309020205020404" pitchFamily="49" charset="0"/>
              </a:rPr>
              <a:t>(data);  </a:t>
            </a:r>
            <a:r>
              <a:rPr lang="en-US" sz="1200" b="1" dirty="0">
                <a:solidFill>
                  <a:schemeClr val="accent2"/>
                </a:solidFill>
                <a:latin typeface="Courier New" panose="02070309020205020404" pitchFamily="49" charset="0"/>
                <a:cs typeface="Courier New" panose="02070309020205020404" pitchFamily="49" charset="0"/>
              </a:rPr>
              <a:t>% </a:t>
            </a:r>
            <a:r>
              <a:rPr lang="en-US" sz="1200" b="1" dirty="0" err="1">
                <a:solidFill>
                  <a:schemeClr val="accent2"/>
                </a:solidFill>
                <a:latin typeface="Courier New" panose="02070309020205020404" pitchFamily="49" charset="0"/>
                <a:cs typeface="Courier New" panose="02070309020205020404" pitchFamily="49" charset="0"/>
              </a:rPr>
              <a:t>Logmean</a:t>
            </a:r>
            <a:r>
              <a:rPr lang="en-US" sz="1200" b="1" dirty="0">
                <a:solidFill>
                  <a:schemeClr val="accent2"/>
                </a:solidFill>
                <a:latin typeface="Courier New" panose="02070309020205020404" pitchFamily="49" charset="0"/>
                <a:cs typeface="Courier New" panose="02070309020205020404" pitchFamily="49" charset="0"/>
              </a:rPr>
              <a:t> Light Levels</a:t>
            </a:r>
          </a:p>
          <a:p>
            <a:pPr marL="400050" lvl="1" indent="0" defTabSz="914400">
              <a:spcBef>
                <a:spcPts val="0"/>
              </a:spcBef>
              <a:buClrTx/>
              <a:buSzTx/>
              <a:buNone/>
            </a:pPr>
            <a:r>
              <a:rPr lang="en-US" sz="1100" b="1" dirty="0">
                <a:solidFill>
                  <a:schemeClr val="tx1"/>
                </a:solidFill>
                <a:latin typeface="Courier New" panose="02070309020205020404" pitchFamily="49" charset="0"/>
                <a:cs typeface="Courier New" panose="02070309020205020404" pitchFamily="49" charset="0"/>
              </a:rPr>
              <a:t>info = </a:t>
            </a:r>
            <a:r>
              <a:rPr lang="en-US" sz="1100" b="1" dirty="0" err="1">
                <a:solidFill>
                  <a:schemeClr val="tx1"/>
                </a:solidFill>
                <a:latin typeface="Courier New" panose="02070309020205020404" pitchFamily="49" charset="0"/>
                <a:cs typeface="Courier New" panose="02070309020205020404" pitchFamily="49" charset="0"/>
              </a:rPr>
              <a:t>FindGoodMeas</a:t>
            </a:r>
            <a:r>
              <a:rPr lang="en-US" sz="1100" b="1" dirty="0">
                <a:solidFill>
                  <a:schemeClr val="tx1"/>
                </a:solidFill>
                <a:latin typeface="Courier New" panose="02070309020205020404" pitchFamily="49" charset="0"/>
                <a:cs typeface="Courier New" panose="02070309020205020404" pitchFamily="49" charset="0"/>
              </a:rPr>
              <a:t>(</a:t>
            </a:r>
            <a:r>
              <a:rPr lang="en-US" sz="1100" b="1" dirty="0" err="1">
                <a:solidFill>
                  <a:schemeClr val="tx1"/>
                </a:solidFill>
                <a:latin typeface="Courier New" panose="02070309020205020404" pitchFamily="49" charset="0"/>
                <a:cs typeface="Courier New" panose="02070309020205020404" pitchFamily="49" charset="0"/>
              </a:rPr>
              <a:t>lmdata</a:t>
            </a:r>
            <a:r>
              <a:rPr lang="en-US" sz="1100" b="1" dirty="0">
                <a:solidFill>
                  <a:schemeClr val="tx1"/>
                </a:solidFill>
                <a:latin typeface="Courier New" panose="02070309020205020404" pitchFamily="49" charset="0"/>
                <a:cs typeface="Courier New" panose="02070309020205020404" pitchFamily="49" charset="0"/>
              </a:rPr>
              <a:t>, info, 0.075); </a:t>
            </a:r>
            <a:r>
              <a:rPr lang="en-US" sz="1200" b="1" dirty="0">
                <a:solidFill>
                  <a:schemeClr val="accent2"/>
                </a:solidFill>
                <a:latin typeface="Courier New" panose="02070309020205020404" pitchFamily="49" charset="0"/>
                <a:cs typeface="Courier New" panose="02070309020205020404" pitchFamily="49" charset="0"/>
              </a:rPr>
              <a:t>% Detect Noisy Channels</a:t>
            </a:r>
          </a:p>
          <a:p>
            <a:pPr marL="400050" lvl="1" indent="0" defTabSz="914400">
              <a:spcBef>
                <a:spcPts val="0"/>
              </a:spcBef>
              <a:buClrTx/>
              <a:buSzTx/>
              <a:buNone/>
            </a:pPr>
            <a:r>
              <a:rPr lang="en-US" sz="1100" b="1" dirty="0" err="1">
                <a:solidFill>
                  <a:schemeClr val="tx1"/>
                </a:solidFill>
                <a:latin typeface="Courier New" panose="02070309020205020404" pitchFamily="49" charset="0"/>
                <a:cs typeface="Courier New" panose="02070309020205020404" pitchFamily="49" charset="0"/>
              </a:rPr>
              <a:t>ddata</a:t>
            </a:r>
            <a:r>
              <a:rPr lang="en-US" sz="1100" b="1" dirty="0">
                <a:solidFill>
                  <a:schemeClr val="tx1"/>
                </a:solidFill>
                <a:latin typeface="Courier New" panose="02070309020205020404" pitchFamily="49" charset="0"/>
                <a:cs typeface="Courier New" panose="02070309020205020404" pitchFamily="49" charset="0"/>
              </a:rPr>
              <a:t> = </a:t>
            </a:r>
            <a:r>
              <a:rPr lang="en-US" sz="1100" b="1" dirty="0" err="1">
                <a:solidFill>
                  <a:schemeClr val="tx1"/>
                </a:solidFill>
                <a:latin typeface="Courier New" panose="02070309020205020404" pitchFamily="49" charset="0"/>
                <a:cs typeface="Courier New" panose="02070309020205020404" pitchFamily="49" charset="0"/>
              </a:rPr>
              <a:t>detrend_tts</a:t>
            </a:r>
            <a:r>
              <a:rPr lang="en-US" sz="1100" b="1" dirty="0">
                <a:solidFill>
                  <a:schemeClr val="tx1"/>
                </a:solidFill>
                <a:latin typeface="Courier New" panose="02070309020205020404" pitchFamily="49" charset="0"/>
                <a:cs typeface="Courier New" panose="02070309020205020404" pitchFamily="49" charset="0"/>
              </a:rPr>
              <a:t>(</a:t>
            </a:r>
            <a:r>
              <a:rPr lang="en-US" sz="1100" b="1" dirty="0" err="1">
                <a:solidFill>
                  <a:schemeClr val="tx1"/>
                </a:solidFill>
                <a:latin typeface="Courier New" panose="02070309020205020404" pitchFamily="49" charset="0"/>
                <a:cs typeface="Courier New" panose="02070309020205020404" pitchFamily="49" charset="0"/>
              </a:rPr>
              <a:t>lmdata</a:t>
            </a:r>
            <a:r>
              <a:rPr lang="en-US" sz="1100" b="1" dirty="0">
                <a:solidFill>
                  <a:schemeClr val="tx1"/>
                </a:solidFill>
                <a:latin typeface="Courier New" panose="02070309020205020404" pitchFamily="49" charset="0"/>
                <a:cs typeface="Courier New" panose="02070309020205020404" pitchFamily="49" charset="0"/>
              </a:rPr>
              <a:t>);  </a:t>
            </a:r>
            <a:r>
              <a:rPr lang="en-US" sz="1200" b="1" dirty="0">
                <a:solidFill>
                  <a:schemeClr val="accent2"/>
                </a:solidFill>
                <a:latin typeface="Courier New" panose="02070309020205020404" pitchFamily="49" charset="0"/>
                <a:cs typeface="Courier New" panose="02070309020205020404" pitchFamily="49" charset="0"/>
              </a:rPr>
              <a:t>% </a:t>
            </a:r>
            <a:r>
              <a:rPr lang="en-US" sz="1200" b="1" dirty="0" err="1">
                <a:solidFill>
                  <a:schemeClr val="accent2"/>
                </a:solidFill>
                <a:latin typeface="Courier New" panose="02070309020205020404" pitchFamily="49" charset="0"/>
                <a:cs typeface="Courier New" panose="02070309020205020404" pitchFamily="49" charset="0"/>
              </a:rPr>
              <a:t>Detrend</a:t>
            </a:r>
            <a:r>
              <a:rPr lang="en-US" sz="1200" b="1" dirty="0">
                <a:solidFill>
                  <a:schemeClr val="accent2"/>
                </a:solidFill>
                <a:latin typeface="Courier New" panose="02070309020205020404" pitchFamily="49" charset="0"/>
                <a:cs typeface="Courier New" panose="02070309020205020404" pitchFamily="49" charset="0"/>
              </a:rPr>
              <a:t> Data</a:t>
            </a:r>
          </a:p>
          <a:p>
            <a:pPr marL="400050" lvl="1" indent="0" defTabSz="914400">
              <a:spcBef>
                <a:spcPts val="0"/>
              </a:spcBef>
              <a:buClrTx/>
              <a:buSzTx/>
              <a:buNone/>
            </a:pPr>
            <a:r>
              <a:rPr lang="en-US" sz="1100" b="1" dirty="0" err="1">
                <a:solidFill>
                  <a:schemeClr val="tx1"/>
                </a:solidFill>
                <a:latin typeface="Courier New" panose="02070309020205020404" pitchFamily="49" charset="0"/>
                <a:cs typeface="Courier New" panose="02070309020205020404" pitchFamily="49" charset="0"/>
              </a:rPr>
              <a:t>hpdata</a:t>
            </a:r>
            <a:r>
              <a:rPr lang="en-US" sz="1100" b="1" dirty="0">
                <a:solidFill>
                  <a:schemeClr val="tx1"/>
                </a:solidFill>
                <a:latin typeface="Courier New" panose="02070309020205020404" pitchFamily="49" charset="0"/>
                <a:cs typeface="Courier New" panose="02070309020205020404" pitchFamily="49" charset="0"/>
              </a:rPr>
              <a:t> = </a:t>
            </a:r>
            <a:r>
              <a:rPr lang="en-US" sz="1100" b="1" dirty="0" err="1">
                <a:solidFill>
                  <a:schemeClr val="tx1"/>
                </a:solidFill>
                <a:latin typeface="Courier New" panose="02070309020205020404" pitchFamily="49" charset="0"/>
                <a:cs typeface="Courier New" panose="02070309020205020404" pitchFamily="49" charset="0"/>
              </a:rPr>
              <a:t>highpass</a:t>
            </a:r>
            <a:r>
              <a:rPr lang="en-US" sz="1100" b="1" dirty="0">
                <a:solidFill>
                  <a:schemeClr val="tx1"/>
                </a:solidFill>
                <a:latin typeface="Courier New" panose="02070309020205020404" pitchFamily="49" charset="0"/>
                <a:cs typeface="Courier New" panose="02070309020205020404" pitchFamily="49" charset="0"/>
              </a:rPr>
              <a:t>(</a:t>
            </a:r>
            <a:r>
              <a:rPr lang="en-US" sz="1100" b="1" dirty="0" err="1">
                <a:solidFill>
                  <a:schemeClr val="tx1"/>
                </a:solidFill>
                <a:latin typeface="Courier New" panose="02070309020205020404" pitchFamily="49" charset="0"/>
                <a:cs typeface="Courier New" panose="02070309020205020404" pitchFamily="49" charset="0"/>
              </a:rPr>
              <a:t>lmdata</a:t>
            </a:r>
            <a:r>
              <a:rPr lang="en-US" sz="1100" b="1" dirty="0">
                <a:solidFill>
                  <a:schemeClr val="tx1"/>
                </a:solidFill>
                <a:latin typeface="Courier New" panose="02070309020205020404" pitchFamily="49" charset="0"/>
                <a:cs typeface="Courier New" panose="02070309020205020404" pitchFamily="49" charset="0"/>
              </a:rPr>
              <a:t>, .02, </a:t>
            </a:r>
            <a:r>
              <a:rPr lang="en-US" sz="1100" b="1" dirty="0" err="1">
                <a:solidFill>
                  <a:schemeClr val="tx1"/>
                </a:solidFill>
                <a:latin typeface="Courier New" panose="02070309020205020404" pitchFamily="49" charset="0"/>
                <a:cs typeface="Courier New" panose="02070309020205020404" pitchFamily="49" charset="0"/>
              </a:rPr>
              <a:t>info.system.framerate</a:t>
            </a:r>
            <a:r>
              <a:rPr lang="en-US" sz="1100" b="1" dirty="0">
                <a:solidFill>
                  <a:schemeClr val="tx1"/>
                </a:solidFill>
                <a:latin typeface="Courier New" panose="02070309020205020404" pitchFamily="49" charset="0"/>
                <a:cs typeface="Courier New" panose="02070309020205020404" pitchFamily="49" charset="0"/>
              </a:rPr>
              <a:t>); </a:t>
            </a:r>
            <a:r>
              <a:rPr lang="en-US" sz="1200" b="1" dirty="0">
                <a:solidFill>
                  <a:schemeClr val="accent2"/>
                </a:solidFill>
                <a:latin typeface="Courier New" panose="02070309020205020404" pitchFamily="49" charset="0"/>
                <a:cs typeface="Courier New" panose="02070309020205020404" pitchFamily="49" charset="0"/>
              </a:rPr>
              <a:t>% High Pass Filter</a:t>
            </a:r>
          </a:p>
          <a:p>
            <a:pPr marL="400050" lvl="1" indent="0" defTabSz="914400">
              <a:spcBef>
                <a:spcPts val="0"/>
              </a:spcBef>
              <a:buClrTx/>
              <a:buSzTx/>
              <a:buNone/>
            </a:pPr>
            <a:r>
              <a:rPr lang="en-US" sz="1100" b="1" dirty="0">
                <a:solidFill>
                  <a:schemeClr val="tx1"/>
                </a:solidFill>
                <a:latin typeface="Courier New" panose="02070309020205020404" pitchFamily="49" charset="0"/>
                <a:cs typeface="Courier New" panose="02070309020205020404" pitchFamily="49" charset="0"/>
              </a:rPr>
              <a:t>lp1data = </a:t>
            </a:r>
            <a:r>
              <a:rPr lang="en-US" sz="1100" b="1" dirty="0" err="1">
                <a:solidFill>
                  <a:schemeClr val="tx1"/>
                </a:solidFill>
                <a:latin typeface="Courier New" panose="02070309020205020404" pitchFamily="49" charset="0"/>
                <a:cs typeface="Courier New" panose="02070309020205020404" pitchFamily="49" charset="0"/>
              </a:rPr>
              <a:t>lowpass</a:t>
            </a:r>
            <a:r>
              <a:rPr lang="en-US" sz="1100" b="1" dirty="0">
                <a:solidFill>
                  <a:schemeClr val="tx1"/>
                </a:solidFill>
                <a:latin typeface="Courier New" panose="02070309020205020404" pitchFamily="49" charset="0"/>
                <a:cs typeface="Courier New" panose="02070309020205020404" pitchFamily="49" charset="0"/>
              </a:rPr>
              <a:t>(</a:t>
            </a:r>
            <a:r>
              <a:rPr lang="en-US" sz="1100" b="1" dirty="0" err="1">
                <a:solidFill>
                  <a:schemeClr val="tx1"/>
                </a:solidFill>
                <a:latin typeface="Courier New" panose="02070309020205020404" pitchFamily="49" charset="0"/>
                <a:cs typeface="Courier New" panose="02070309020205020404" pitchFamily="49" charset="0"/>
              </a:rPr>
              <a:t>hpdata</a:t>
            </a:r>
            <a:r>
              <a:rPr lang="en-US" sz="1100" b="1" dirty="0">
                <a:solidFill>
                  <a:schemeClr val="tx1"/>
                </a:solidFill>
                <a:latin typeface="Courier New" panose="02070309020205020404" pitchFamily="49" charset="0"/>
                <a:cs typeface="Courier New" panose="02070309020205020404" pitchFamily="49" charset="0"/>
              </a:rPr>
              <a:t>, 1, </a:t>
            </a:r>
            <a:r>
              <a:rPr lang="en-US" sz="1100" b="1" dirty="0" err="1">
                <a:solidFill>
                  <a:schemeClr val="tx1"/>
                </a:solidFill>
                <a:latin typeface="Courier New" panose="02070309020205020404" pitchFamily="49" charset="0"/>
                <a:cs typeface="Courier New" panose="02070309020205020404" pitchFamily="49" charset="0"/>
              </a:rPr>
              <a:t>info.system.framerate</a:t>
            </a:r>
            <a:r>
              <a:rPr lang="en-US" sz="1100" b="1" dirty="0">
                <a:solidFill>
                  <a:schemeClr val="tx1"/>
                </a:solidFill>
                <a:latin typeface="Courier New" panose="02070309020205020404" pitchFamily="49" charset="0"/>
                <a:cs typeface="Courier New" panose="02070309020205020404" pitchFamily="49" charset="0"/>
              </a:rPr>
              <a:t>); </a:t>
            </a:r>
            <a:r>
              <a:rPr lang="en-US" sz="1200" b="1" dirty="0">
                <a:solidFill>
                  <a:schemeClr val="accent2"/>
                </a:solidFill>
                <a:latin typeface="Courier New" panose="02070309020205020404" pitchFamily="49" charset="0"/>
                <a:cs typeface="Courier New" panose="02070309020205020404" pitchFamily="49" charset="0"/>
              </a:rPr>
              <a:t>% Low Pass Filter 1</a:t>
            </a:r>
          </a:p>
          <a:p>
            <a:pPr marL="400050" lvl="1" indent="0" defTabSz="914400">
              <a:spcBef>
                <a:spcPts val="0"/>
              </a:spcBef>
              <a:buClrTx/>
              <a:buSzTx/>
              <a:buNone/>
            </a:pPr>
            <a:r>
              <a:rPr lang="en-US" sz="1100" b="1" dirty="0">
                <a:solidFill>
                  <a:schemeClr val="tx1"/>
                </a:solidFill>
                <a:latin typeface="Courier New" panose="02070309020205020404" pitchFamily="49" charset="0"/>
                <a:cs typeface="Courier New" panose="02070309020205020404" pitchFamily="49" charset="0"/>
              </a:rPr>
              <a:t>hem = </a:t>
            </a:r>
            <a:r>
              <a:rPr lang="en-US" sz="1100" b="1" dirty="0" err="1">
                <a:solidFill>
                  <a:schemeClr val="tx1"/>
                </a:solidFill>
                <a:latin typeface="Courier New" panose="02070309020205020404" pitchFamily="49" charset="0"/>
                <a:cs typeface="Courier New" panose="02070309020205020404" pitchFamily="49" charset="0"/>
              </a:rPr>
              <a:t>gethem</a:t>
            </a:r>
            <a:r>
              <a:rPr lang="en-US" sz="1100" b="1" dirty="0">
                <a:solidFill>
                  <a:schemeClr val="tx1"/>
                </a:solidFill>
                <a:latin typeface="Courier New" panose="02070309020205020404" pitchFamily="49" charset="0"/>
                <a:cs typeface="Courier New" panose="02070309020205020404" pitchFamily="49" charset="0"/>
              </a:rPr>
              <a:t>(lp1data, info); </a:t>
            </a:r>
            <a:r>
              <a:rPr lang="en-US" sz="1200" b="1" dirty="0">
                <a:solidFill>
                  <a:schemeClr val="accent2"/>
                </a:solidFill>
                <a:latin typeface="Courier New" panose="02070309020205020404" pitchFamily="49" charset="0"/>
                <a:cs typeface="Courier New" panose="02070309020205020404" pitchFamily="49" charset="0"/>
              </a:rPr>
              <a:t>% Superficial Signal Regression</a:t>
            </a:r>
          </a:p>
          <a:p>
            <a:pPr marL="400050" lvl="1" indent="0" defTabSz="914400">
              <a:spcBef>
                <a:spcPts val="0"/>
              </a:spcBef>
              <a:buClrTx/>
              <a:buSzTx/>
              <a:buNone/>
            </a:pPr>
            <a:r>
              <a:rPr lang="en-US" sz="1100" b="1" dirty="0">
                <a:solidFill>
                  <a:schemeClr val="tx1"/>
                </a:solidFill>
                <a:latin typeface="Courier New" panose="02070309020205020404" pitchFamily="49" charset="0"/>
                <a:cs typeface="Courier New" panose="02070309020205020404" pitchFamily="49" charset="0"/>
              </a:rPr>
              <a:t>[</a:t>
            </a:r>
            <a:r>
              <a:rPr lang="en-US" sz="1100" b="1" dirty="0" err="1">
                <a:solidFill>
                  <a:schemeClr val="tx1"/>
                </a:solidFill>
                <a:latin typeface="Courier New" panose="02070309020205020404" pitchFamily="49" charset="0"/>
                <a:cs typeface="Courier New" panose="02070309020205020404" pitchFamily="49" charset="0"/>
              </a:rPr>
              <a:t>SSRdata</a:t>
            </a:r>
            <a:r>
              <a:rPr lang="en-US" sz="1100" b="1" dirty="0">
                <a:solidFill>
                  <a:schemeClr val="tx1"/>
                </a:solidFill>
                <a:latin typeface="Courier New" panose="02070309020205020404" pitchFamily="49" charset="0"/>
                <a:cs typeface="Courier New" panose="02070309020205020404" pitchFamily="49" charset="0"/>
              </a:rPr>
              <a:t>, ~] = </a:t>
            </a:r>
            <a:r>
              <a:rPr lang="en-US" sz="1100" b="1" dirty="0" err="1">
                <a:solidFill>
                  <a:schemeClr val="tx1"/>
                </a:solidFill>
                <a:latin typeface="Courier New" panose="02070309020205020404" pitchFamily="49" charset="0"/>
                <a:cs typeface="Courier New" panose="02070309020205020404" pitchFamily="49" charset="0"/>
              </a:rPr>
              <a:t>regcorr</a:t>
            </a:r>
            <a:r>
              <a:rPr lang="en-US" sz="1100" b="1" dirty="0">
                <a:solidFill>
                  <a:schemeClr val="tx1"/>
                </a:solidFill>
                <a:latin typeface="Courier New" panose="02070309020205020404" pitchFamily="49" charset="0"/>
                <a:cs typeface="Courier New" panose="02070309020205020404" pitchFamily="49" charset="0"/>
              </a:rPr>
              <a:t>(lp1data, info, hem);</a:t>
            </a:r>
          </a:p>
          <a:p>
            <a:pPr marL="400050" lvl="1" indent="0" defTabSz="914400">
              <a:spcBef>
                <a:spcPts val="0"/>
              </a:spcBef>
              <a:buClrTx/>
              <a:buSzTx/>
              <a:buNone/>
            </a:pPr>
            <a:r>
              <a:rPr lang="en-US" sz="1100" b="1" dirty="0">
                <a:solidFill>
                  <a:schemeClr val="tx1"/>
                </a:solidFill>
                <a:latin typeface="Courier New" panose="02070309020205020404" pitchFamily="49" charset="0"/>
                <a:cs typeface="Courier New" panose="02070309020205020404" pitchFamily="49" charset="0"/>
              </a:rPr>
              <a:t>lp2data = </a:t>
            </a:r>
            <a:r>
              <a:rPr lang="en-US" sz="1100" b="1" dirty="0" err="1">
                <a:solidFill>
                  <a:schemeClr val="tx1"/>
                </a:solidFill>
                <a:latin typeface="Courier New" panose="02070309020205020404" pitchFamily="49" charset="0"/>
                <a:cs typeface="Courier New" panose="02070309020205020404" pitchFamily="49" charset="0"/>
              </a:rPr>
              <a:t>lowpass</a:t>
            </a:r>
            <a:r>
              <a:rPr lang="en-US" sz="1100" b="1" dirty="0">
                <a:solidFill>
                  <a:schemeClr val="tx1"/>
                </a:solidFill>
                <a:latin typeface="Courier New" panose="02070309020205020404" pitchFamily="49" charset="0"/>
                <a:cs typeface="Courier New" panose="02070309020205020404" pitchFamily="49" charset="0"/>
              </a:rPr>
              <a:t>(</a:t>
            </a:r>
            <a:r>
              <a:rPr lang="en-US" sz="1100" b="1" dirty="0" err="1">
                <a:solidFill>
                  <a:schemeClr val="tx1"/>
                </a:solidFill>
                <a:latin typeface="Courier New" panose="02070309020205020404" pitchFamily="49" charset="0"/>
                <a:cs typeface="Courier New" panose="02070309020205020404" pitchFamily="49" charset="0"/>
              </a:rPr>
              <a:t>SSRdata</a:t>
            </a:r>
            <a:r>
              <a:rPr lang="en-US" sz="1100" b="1" dirty="0">
                <a:solidFill>
                  <a:schemeClr val="tx1"/>
                </a:solidFill>
                <a:latin typeface="Courier New" panose="02070309020205020404" pitchFamily="49" charset="0"/>
                <a:cs typeface="Courier New" panose="02070309020205020404" pitchFamily="49" charset="0"/>
              </a:rPr>
              <a:t>, 0.5, </a:t>
            </a:r>
            <a:r>
              <a:rPr lang="en-US" sz="1100" b="1" dirty="0" err="1">
                <a:solidFill>
                  <a:schemeClr val="tx1"/>
                </a:solidFill>
                <a:latin typeface="Courier New" panose="02070309020205020404" pitchFamily="49" charset="0"/>
                <a:cs typeface="Courier New" panose="02070309020205020404" pitchFamily="49" charset="0"/>
              </a:rPr>
              <a:t>info.system.framerate</a:t>
            </a:r>
            <a:r>
              <a:rPr lang="en-US" sz="1100" b="1" dirty="0">
                <a:solidFill>
                  <a:schemeClr val="tx1"/>
                </a:solidFill>
                <a:latin typeface="Courier New" panose="02070309020205020404" pitchFamily="49" charset="0"/>
                <a:cs typeface="Courier New" panose="02070309020205020404" pitchFamily="49" charset="0"/>
              </a:rPr>
              <a:t>); </a:t>
            </a:r>
            <a:r>
              <a:rPr lang="en-US" sz="1200" b="1" dirty="0">
                <a:solidFill>
                  <a:schemeClr val="accent2"/>
                </a:solidFill>
                <a:latin typeface="Courier New" panose="02070309020205020404" pitchFamily="49" charset="0"/>
                <a:cs typeface="Courier New" panose="02070309020205020404" pitchFamily="49" charset="0"/>
              </a:rPr>
              <a:t>% Low Pass Filter 2</a:t>
            </a:r>
          </a:p>
          <a:p>
            <a:pPr marL="400050" lvl="1" indent="0" defTabSz="914400">
              <a:spcBef>
                <a:spcPts val="0"/>
              </a:spcBef>
              <a:buClrTx/>
              <a:buSzTx/>
              <a:buNone/>
            </a:pPr>
            <a:r>
              <a:rPr lang="en-US" sz="1100" b="1" dirty="0">
                <a:solidFill>
                  <a:schemeClr val="tx1"/>
                </a:solidFill>
                <a:latin typeface="Courier New" panose="02070309020205020404" pitchFamily="49" charset="0"/>
                <a:cs typeface="Courier New" panose="02070309020205020404" pitchFamily="49" charset="0"/>
              </a:rPr>
              <a:t>[</a:t>
            </a:r>
            <a:r>
              <a:rPr lang="en-US" sz="1100" b="1" dirty="0" err="1">
                <a:solidFill>
                  <a:schemeClr val="tx1"/>
                </a:solidFill>
                <a:latin typeface="Courier New" panose="02070309020205020404" pitchFamily="49" charset="0"/>
                <a:cs typeface="Courier New" panose="02070309020205020404" pitchFamily="49" charset="0"/>
              </a:rPr>
              <a:t>rdata</a:t>
            </a:r>
            <a:r>
              <a:rPr lang="en-US" sz="1100" b="1" dirty="0">
                <a:solidFill>
                  <a:schemeClr val="tx1"/>
                </a:solidFill>
                <a:latin typeface="Courier New" panose="02070309020205020404" pitchFamily="49" charset="0"/>
                <a:cs typeface="Courier New" panose="02070309020205020404" pitchFamily="49" charset="0"/>
              </a:rPr>
              <a:t>, info] = </a:t>
            </a:r>
            <a:r>
              <a:rPr lang="en-US" sz="1100" b="1" dirty="0" err="1">
                <a:solidFill>
                  <a:schemeClr val="tx1"/>
                </a:solidFill>
                <a:latin typeface="Courier New" panose="02070309020205020404" pitchFamily="49" charset="0"/>
                <a:cs typeface="Courier New" panose="02070309020205020404" pitchFamily="49" charset="0"/>
              </a:rPr>
              <a:t>resample_tts</a:t>
            </a:r>
            <a:r>
              <a:rPr lang="en-US" sz="1100" b="1" dirty="0">
                <a:solidFill>
                  <a:schemeClr val="tx1"/>
                </a:solidFill>
                <a:latin typeface="Courier New" panose="02070309020205020404" pitchFamily="49" charset="0"/>
                <a:cs typeface="Courier New" panose="02070309020205020404" pitchFamily="49" charset="0"/>
              </a:rPr>
              <a:t>(lp2data, info, 1, 1e-5); </a:t>
            </a:r>
            <a:r>
              <a:rPr lang="en-US" sz="1200" b="1" dirty="0">
                <a:solidFill>
                  <a:schemeClr val="accent2"/>
                </a:solidFill>
                <a:latin typeface="Courier New" panose="02070309020205020404" pitchFamily="49" charset="0"/>
                <a:cs typeface="Courier New" panose="02070309020205020404" pitchFamily="49" charset="0"/>
              </a:rPr>
              <a:t>% 1 Hz Resampling</a:t>
            </a:r>
          </a:p>
          <a:p>
            <a:pPr marL="400050" lvl="1" indent="0" defTabSz="914400">
              <a:spcBef>
                <a:spcPts val="0"/>
              </a:spcBef>
              <a:buClrTx/>
              <a:buSzTx/>
              <a:buNone/>
            </a:pPr>
            <a:endParaRPr lang="en-US" sz="1100" b="1" dirty="0">
              <a:solidFill>
                <a:schemeClr val="tx1"/>
              </a:solidFill>
              <a:latin typeface="Courier New" panose="02070309020205020404" pitchFamily="49" charset="0"/>
              <a:cs typeface="Courier New" panose="02070309020205020404" pitchFamily="49" charset="0"/>
            </a:endParaRPr>
          </a:p>
          <a:p>
            <a:pPr marL="400050" lvl="1" indent="0" defTabSz="914400">
              <a:spcBef>
                <a:spcPts val="0"/>
              </a:spcBef>
              <a:buClrTx/>
              <a:buSzTx/>
              <a:buNone/>
            </a:pPr>
            <a:r>
              <a:rPr lang="en-US" sz="1200" b="1" dirty="0">
                <a:solidFill>
                  <a:schemeClr val="accent2"/>
                </a:solidFill>
                <a:latin typeface="Courier New" panose="02070309020205020404" pitchFamily="49" charset="0"/>
                <a:cs typeface="Courier New" panose="02070309020205020404" pitchFamily="49" charset="0"/>
              </a:rPr>
              <a:t>% Block Averaging</a:t>
            </a:r>
          </a:p>
          <a:p>
            <a:pPr marL="400050" lvl="1" indent="0" defTabSz="914400">
              <a:spcBef>
                <a:spcPts val="0"/>
              </a:spcBef>
              <a:buClrTx/>
              <a:buSzTx/>
              <a:buNone/>
            </a:pPr>
            <a:r>
              <a:rPr lang="en-US" sz="1100" b="1" dirty="0" err="1">
                <a:solidFill>
                  <a:schemeClr val="tx1"/>
                </a:solidFill>
                <a:latin typeface="Courier New" panose="02070309020205020404" pitchFamily="49" charset="0"/>
                <a:cs typeface="Courier New" panose="02070309020205020404" pitchFamily="49" charset="0"/>
              </a:rPr>
              <a:t>badata</a:t>
            </a:r>
            <a:r>
              <a:rPr lang="en-US" sz="1100" b="1" dirty="0">
                <a:solidFill>
                  <a:schemeClr val="tx1"/>
                </a:solidFill>
                <a:latin typeface="Courier New" panose="02070309020205020404" pitchFamily="49" charset="0"/>
                <a:cs typeface="Courier New" panose="02070309020205020404" pitchFamily="49" charset="0"/>
              </a:rPr>
              <a:t> = </a:t>
            </a:r>
            <a:r>
              <a:rPr lang="en-US" sz="1100" b="1" dirty="0" err="1">
                <a:solidFill>
                  <a:schemeClr val="tx1"/>
                </a:solidFill>
                <a:latin typeface="Courier New" panose="02070309020205020404" pitchFamily="49" charset="0"/>
                <a:cs typeface="Courier New" panose="02070309020205020404" pitchFamily="49" charset="0"/>
              </a:rPr>
              <a:t>BlockAverage</a:t>
            </a:r>
            <a:r>
              <a:rPr lang="en-US" sz="1100" b="1" dirty="0">
                <a:solidFill>
                  <a:schemeClr val="tx1"/>
                </a:solidFill>
                <a:latin typeface="Courier New" panose="02070309020205020404" pitchFamily="49" charset="0"/>
                <a:cs typeface="Courier New" panose="02070309020205020404" pitchFamily="49" charset="0"/>
              </a:rPr>
              <a:t>(</a:t>
            </a:r>
            <a:r>
              <a:rPr lang="en-US" sz="1100" b="1" dirty="0" err="1">
                <a:solidFill>
                  <a:schemeClr val="tx1"/>
                </a:solidFill>
                <a:latin typeface="Courier New" panose="02070309020205020404" pitchFamily="49" charset="0"/>
                <a:cs typeface="Courier New" panose="02070309020205020404" pitchFamily="49" charset="0"/>
              </a:rPr>
              <a:t>rdata</a:t>
            </a:r>
            <a:r>
              <a:rPr lang="en-US" sz="1100" b="1" dirty="0">
                <a:solidFill>
                  <a:schemeClr val="tx1"/>
                </a:solidFill>
                <a:latin typeface="Courier New" panose="02070309020205020404" pitchFamily="49" charset="0"/>
                <a:cs typeface="Courier New" panose="02070309020205020404" pitchFamily="49" charset="0"/>
              </a:rPr>
              <a:t>, </a:t>
            </a:r>
            <a:r>
              <a:rPr lang="en-US" sz="1100" b="1" dirty="0" err="1">
                <a:solidFill>
                  <a:schemeClr val="tx1"/>
                </a:solidFill>
                <a:latin typeface="Courier New" panose="02070309020205020404" pitchFamily="49" charset="0"/>
                <a:cs typeface="Courier New" panose="02070309020205020404" pitchFamily="49" charset="0"/>
              </a:rPr>
              <a:t>info.paradigm.synchpts</a:t>
            </a:r>
            <a:r>
              <a:rPr lang="en-US" sz="1100" b="1" dirty="0">
                <a:solidFill>
                  <a:schemeClr val="tx1"/>
                </a:solidFill>
                <a:latin typeface="Courier New" panose="02070309020205020404" pitchFamily="49" charset="0"/>
                <a:cs typeface="Courier New" panose="02070309020205020404" pitchFamily="49" charset="0"/>
              </a:rPr>
              <a:t>(info.paradigm.Pulse_2), 30</a:t>
            </a:r>
            <a:r>
              <a:rPr lang="en-US" sz="1100" b="1" dirty="0" smtClean="0">
                <a:solidFill>
                  <a:schemeClr val="tx1"/>
                </a:solidFill>
                <a:latin typeface="Courier New" panose="02070309020205020404" pitchFamily="49" charset="0"/>
                <a:cs typeface="Courier New" panose="02070309020205020404" pitchFamily="49" charset="0"/>
              </a:rPr>
              <a:t>);</a:t>
            </a:r>
            <a:endParaRPr lang="en-US" sz="1400" dirty="0" smtClean="0">
              <a:solidFill>
                <a:prstClr val="white"/>
              </a:solidFill>
              <a:latin typeface="Calibri" panose="020F0502020204030204"/>
            </a:endParaRPr>
          </a:p>
          <a:p>
            <a:r>
              <a:rPr lang="en-US" dirty="0">
                <a:solidFill>
                  <a:prstClr val="white"/>
                </a:solidFill>
                <a:latin typeface="Calibri" panose="020F0502020204030204"/>
              </a:rPr>
              <a:t>The following slides show the data at each of these stages to demonstrate the effects of pre-processing. </a:t>
            </a:r>
          </a:p>
          <a:p>
            <a:r>
              <a:rPr lang="en-US" dirty="0" smtClean="0">
                <a:solidFill>
                  <a:prstClr val="white"/>
                </a:solidFill>
                <a:latin typeface="Calibri" panose="020F0502020204030204"/>
              </a:rPr>
              <a:t>Previous plots of the raw signals used a log-compressed y-axis to display the </a:t>
            </a:r>
            <a:r>
              <a:rPr lang="en-US" dirty="0">
                <a:solidFill>
                  <a:prstClr val="white"/>
                </a:solidFill>
                <a:latin typeface="Calibri" panose="020F0502020204030204"/>
              </a:rPr>
              <a:t>wide distribution of light levels. </a:t>
            </a:r>
            <a:endParaRPr lang="en-US" dirty="0" smtClean="0">
              <a:solidFill>
                <a:prstClr val="white"/>
              </a:solidFill>
              <a:latin typeface="Calibri" panose="020F0502020204030204"/>
            </a:endParaRPr>
          </a:p>
          <a:p>
            <a:r>
              <a:rPr lang="en-US" dirty="0" smtClean="0">
                <a:solidFill>
                  <a:prstClr val="white"/>
                </a:solidFill>
                <a:latin typeface="Calibri" panose="020F0502020204030204"/>
              </a:rPr>
              <a:t>Subsequent plots and images show </a:t>
            </a:r>
            <a:r>
              <a:rPr lang="en-US" i="1" dirty="0" smtClean="0">
                <a:solidFill>
                  <a:prstClr val="white"/>
                </a:solidFill>
                <a:latin typeface="Calibri" panose="020F0502020204030204"/>
              </a:rPr>
              <a:t>differential measurements</a:t>
            </a:r>
            <a:r>
              <a:rPr lang="en-US" dirty="0" smtClean="0">
                <a:solidFill>
                  <a:prstClr val="white"/>
                </a:solidFill>
                <a:latin typeface="Calibri" panose="020F0502020204030204"/>
              </a:rPr>
              <a:t>, computed as the logarithm of the ratio of each signal and its temporal average</a:t>
            </a:r>
            <a:endParaRPr lang="en-US" dirty="0">
              <a:solidFill>
                <a:prstClr val="white"/>
              </a:solidFill>
              <a:latin typeface="Calibri" panose="020F0502020204030204"/>
            </a:endParaRPr>
          </a:p>
        </p:txBody>
      </p:sp>
      <p:sp>
        <p:nvSpPr>
          <p:cNvPr id="9" name="Rounded Rectangle 8"/>
          <p:cNvSpPr/>
          <p:nvPr/>
        </p:nvSpPr>
        <p:spPr>
          <a:xfrm>
            <a:off x="9039011" y="201696"/>
            <a:ext cx="2314834" cy="37894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t>DOT Acquisition</a:t>
            </a:r>
            <a:endParaRPr lang="en-US" dirty="0"/>
          </a:p>
        </p:txBody>
      </p:sp>
      <p:sp>
        <p:nvSpPr>
          <p:cNvPr id="11" name="Rounded Rectangle 10"/>
          <p:cNvSpPr/>
          <p:nvPr/>
        </p:nvSpPr>
        <p:spPr>
          <a:xfrm>
            <a:off x="9016316" y="875654"/>
            <a:ext cx="2360224" cy="321487"/>
          </a:xfrm>
          <a:prstGeom prst="roundRect">
            <a:avLst/>
          </a:prstGeom>
          <a:noFill/>
          <a:ln w="38100">
            <a:solidFill>
              <a:srgbClr val="24DF0B"/>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t>Log-mean</a:t>
            </a:r>
            <a:endParaRPr lang="en-US" dirty="0"/>
          </a:p>
        </p:txBody>
      </p:sp>
      <p:sp>
        <p:nvSpPr>
          <p:cNvPr id="16" name="Rounded Rectangle 15"/>
          <p:cNvSpPr/>
          <p:nvPr/>
        </p:nvSpPr>
        <p:spPr>
          <a:xfrm>
            <a:off x="8930431" y="1502521"/>
            <a:ext cx="2531994" cy="321487"/>
          </a:xfrm>
          <a:prstGeom prst="roundRect">
            <a:avLst/>
          </a:prstGeom>
          <a:noFill/>
          <a:ln w="38100">
            <a:solidFill>
              <a:srgbClr val="24DF0B"/>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t>Detect noisy channels</a:t>
            </a:r>
            <a:endParaRPr lang="en-US" dirty="0"/>
          </a:p>
        </p:txBody>
      </p:sp>
      <p:sp>
        <p:nvSpPr>
          <p:cNvPr id="18" name="Rounded Rectangle 17"/>
          <p:cNvSpPr/>
          <p:nvPr/>
        </p:nvSpPr>
        <p:spPr>
          <a:xfrm>
            <a:off x="9016316" y="2118487"/>
            <a:ext cx="2360224" cy="321487"/>
          </a:xfrm>
          <a:prstGeom prst="roundRect">
            <a:avLst/>
          </a:prstGeom>
          <a:noFill/>
          <a:ln w="38100">
            <a:solidFill>
              <a:srgbClr val="24DF0B"/>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t>Band-pass filter</a:t>
            </a:r>
            <a:endParaRPr lang="en-US" dirty="0"/>
          </a:p>
        </p:txBody>
      </p:sp>
      <p:sp>
        <p:nvSpPr>
          <p:cNvPr id="19" name="Rounded Rectangle 18"/>
          <p:cNvSpPr/>
          <p:nvPr/>
        </p:nvSpPr>
        <p:spPr>
          <a:xfrm>
            <a:off x="8530019" y="2761304"/>
            <a:ext cx="3332818" cy="293546"/>
          </a:xfrm>
          <a:prstGeom prst="roundRect">
            <a:avLst/>
          </a:prstGeom>
          <a:noFill/>
          <a:ln w="38100">
            <a:solidFill>
              <a:srgbClr val="24DF0B"/>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t>Superficial signal regression</a:t>
            </a:r>
            <a:endParaRPr lang="en-US" dirty="0"/>
          </a:p>
        </p:txBody>
      </p:sp>
      <p:sp>
        <p:nvSpPr>
          <p:cNvPr id="21" name="Rounded Rectangle 20"/>
          <p:cNvSpPr/>
          <p:nvPr/>
        </p:nvSpPr>
        <p:spPr>
          <a:xfrm>
            <a:off x="9491477" y="3997460"/>
            <a:ext cx="1409902" cy="293546"/>
          </a:xfrm>
          <a:prstGeom prst="roundRect">
            <a:avLst/>
          </a:prstGeom>
          <a:noFill/>
          <a:ln w="38100">
            <a:solidFill>
              <a:srgbClr val="24DF0B"/>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t>Resample</a:t>
            </a:r>
            <a:endParaRPr lang="en-US" dirty="0"/>
          </a:p>
        </p:txBody>
      </p:sp>
      <p:cxnSp>
        <p:nvCxnSpPr>
          <p:cNvPr id="10" name="Straight Arrow Connector 9"/>
          <p:cNvCxnSpPr/>
          <p:nvPr/>
        </p:nvCxnSpPr>
        <p:spPr>
          <a:xfrm flipH="1">
            <a:off x="10196428" y="601295"/>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H="1">
            <a:off x="10196428" y="2493593"/>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H="1">
            <a:off x="10196428" y="1261695"/>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H="1">
            <a:off x="10196428" y="1867988"/>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H="1">
            <a:off x="10196428" y="3104970"/>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H="1">
            <a:off x="10196428" y="3751473"/>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H="1">
            <a:off x="10196428" y="4367813"/>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9016316" y="3363336"/>
            <a:ext cx="2360224" cy="321487"/>
          </a:xfrm>
          <a:prstGeom prst="roundRect">
            <a:avLst/>
          </a:prstGeom>
          <a:noFill/>
          <a:ln w="38100">
            <a:solidFill>
              <a:srgbClr val="24DF0B"/>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t>Low-pass filter</a:t>
            </a:r>
            <a:endParaRPr lang="en-US" dirty="0"/>
          </a:p>
        </p:txBody>
      </p:sp>
      <p:sp>
        <p:nvSpPr>
          <p:cNvPr id="25" name="Rounded Rectangle 24"/>
          <p:cNvSpPr/>
          <p:nvPr/>
        </p:nvSpPr>
        <p:spPr>
          <a:xfrm>
            <a:off x="9309533" y="4617380"/>
            <a:ext cx="1773790" cy="293546"/>
          </a:xfrm>
          <a:prstGeom prst="roundRect">
            <a:avLst/>
          </a:prstGeom>
          <a:noFill/>
          <a:ln w="38100">
            <a:solidFill>
              <a:srgbClr val="00B0F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t>Reconstruction</a:t>
            </a:r>
            <a:endParaRPr lang="en-US" dirty="0"/>
          </a:p>
        </p:txBody>
      </p:sp>
      <p:sp>
        <p:nvSpPr>
          <p:cNvPr id="40" name="Rounded Rectangle 39"/>
          <p:cNvSpPr/>
          <p:nvPr/>
        </p:nvSpPr>
        <p:spPr>
          <a:xfrm>
            <a:off x="9309533" y="5220626"/>
            <a:ext cx="1773790" cy="293546"/>
          </a:xfrm>
          <a:prstGeom prst="roundRect">
            <a:avLst/>
          </a:prstGeom>
          <a:noFill/>
          <a:ln w="38100">
            <a:solidFill>
              <a:srgbClr val="00B0F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t>Spectroscopy</a:t>
            </a:r>
            <a:endParaRPr lang="en-US" dirty="0"/>
          </a:p>
        </p:txBody>
      </p:sp>
      <p:cxnSp>
        <p:nvCxnSpPr>
          <p:cNvPr id="41" name="Straight Arrow Connector 40"/>
          <p:cNvCxnSpPr/>
          <p:nvPr/>
        </p:nvCxnSpPr>
        <p:spPr>
          <a:xfrm flipH="1">
            <a:off x="10196428" y="4974639"/>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flipH="1">
            <a:off x="10196428" y="5582741"/>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43" name="Rounded Rectangle 42"/>
          <p:cNvSpPr/>
          <p:nvPr/>
        </p:nvSpPr>
        <p:spPr>
          <a:xfrm>
            <a:off x="8937427" y="5840546"/>
            <a:ext cx="2518002" cy="293546"/>
          </a:xfrm>
          <a:prstGeom prst="roundRect">
            <a:avLst/>
          </a:prstGeom>
          <a:noFill/>
          <a:ln w="38100">
            <a:solidFill>
              <a:srgbClr val="FFC00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t>Spatial normalization</a:t>
            </a:r>
            <a:endParaRPr lang="en-US" dirty="0"/>
          </a:p>
        </p:txBody>
      </p:sp>
      <p:sp>
        <p:nvSpPr>
          <p:cNvPr id="44" name="Rounded Rectangle 43"/>
          <p:cNvSpPr/>
          <p:nvPr/>
        </p:nvSpPr>
        <p:spPr>
          <a:xfrm>
            <a:off x="8147296" y="4498158"/>
            <a:ext cx="873514" cy="594292"/>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t>Light</a:t>
            </a:r>
          </a:p>
          <a:p>
            <a:pPr algn="ctr"/>
            <a:r>
              <a:rPr lang="en-US" dirty="0" smtClean="0"/>
              <a:t>Model</a:t>
            </a:r>
            <a:endParaRPr lang="en-US" dirty="0"/>
          </a:p>
        </p:txBody>
      </p:sp>
      <p:cxnSp>
        <p:nvCxnSpPr>
          <p:cNvPr id="45" name="Straight Arrow Connector 44"/>
          <p:cNvCxnSpPr/>
          <p:nvPr/>
        </p:nvCxnSpPr>
        <p:spPr>
          <a:xfrm>
            <a:off x="9059570" y="4795002"/>
            <a:ext cx="181384" cy="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65055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584" y="56227"/>
            <a:ext cx="11508015" cy="1320800"/>
          </a:xfrm>
        </p:spPr>
        <p:txBody>
          <a:bodyPr/>
          <a:lstStyle/>
          <a:p>
            <a:r>
              <a:rPr lang="en-US" dirty="0" err="1" smtClean="0">
                <a:solidFill>
                  <a:srgbClr val="FF0000"/>
                </a:solidFill>
              </a:rPr>
              <a:t>logmean</a:t>
            </a:r>
            <a:r>
              <a:rPr lang="en-US" dirty="0" smtClean="0">
                <a:solidFill>
                  <a:srgbClr val="FF0000"/>
                </a:solidFill>
              </a:rPr>
              <a:t> data </a:t>
            </a:r>
            <a:endParaRPr lang="en-US" dirty="0">
              <a:solidFill>
                <a:srgbClr val="FF0000"/>
              </a:solidFill>
            </a:endParaRPr>
          </a:p>
        </p:txBody>
      </p:sp>
      <p:sp>
        <p:nvSpPr>
          <p:cNvPr id="8" name="Content Placeholder 7"/>
          <p:cNvSpPr>
            <a:spLocks noGrp="1"/>
          </p:cNvSpPr>
          <p:nvPr>
            <p:ph idx="1"/>
          </p:nvPr>
        </p:nvSpPr>
        <p:spPr>
          <a:xfrm>
            <a:off x="325255" y="1257194"/>
            <a:ext cx="6704194" cy="5494670"/>
          </a:xfrm>
        </p:spPr>
        <p:txBody>
          <a:bodyPr>
            <a:normAutofit fontScale="92500" lnSpcReduction="10000"/>
          </a:bodyPr>
          <a:lstStyle/>
          <a:p>
            <a:pPr lvl="0"/>
            <a:r>
              <a:rPr lang="en-US" dirty="0" smtClean="0">
                <a:solidFill>
                  <a:prstClr val="white"/>
                </a:solidFill>
                <a:latin typeface="Calibri" panose="020F0502020204030204"/>
              </a:rPr>
              <a:t>First, take the </a:t>
            </a:r>
            <a:r>
              <a:rPr lang="en-US" dirty="0" err="1" smtClean="0">
                <a:solidFill>
                  <a:prstClr val="white"/>
                </a:solidFill>
                <a:latin typeface="Calibri" panose="020F0502020204030204"/>
              </a:rPr>
              <a:t>logmean</a:t>
            </a:r>
            <a:r>
              <a:rPr lang="en-US" dirty="0" smtClean="0">
                <a:solidFill>
                  <a:prstClr val="white"/>
                </a:solidFill>
                <a:latin typeface="Calibri" panose="020F0502020204030204"/>
              </a:rPr>
              <a:t> </a:t>
            </a:r>
            <a:r>
              <a:rPr lang="en-US" dirty="0">
                <a:solidFill>
                  <a:prstClr val="white"/>
                </a:solidFill>
                <a:latin typeface="Calibri" panose="020F0502020204030204"/>
              </a:rPr>
              <a:t>and find clean measurements (</a:t>
            </a:r>
            <a:r>
              <a:rPr lang="en-US" dirty="0" err="1">
                <a:solidFill>
                  <a:prstClr val="white"/>
                </a:solidFill>
                <a:latin typeface="Calibri" panose="020F0502020204030204"/>
              </a:rPr>
              <a:t>std</a:t>
            </a:r>
            <a:r>
              <a:rPr lang="en-US" dirty="0">
                <a:solidFill>
                  <a:prstClr val="white"/>
                </a:solidFill>
                <a:latin typeface="Calibri" panose="020F0502020204030204"/>
              </a:rPr>
              <a:t>(</a:t>
            </a:r>
            <a:r>
              <a:rPr lang="en-US" dirty="0" err="1">
                <a:solidFill>
                  <a:prstClr val="white"/>
                </a:solidFill>
                <a:latin typeface="Calibri" panose="020F0502020204030204"/>
              </a:rPr>
              <a:t>logmean</a:t>
            </a:r>
            <a:r>
              <a:rPr lang="en-US" dirty="0">
                <a:solidFill>
                  <a:prstClr val="white"/>
                </a:solidFill>
                <a:latin typeface="Calibri" panose="020F0502020204030204"/>
              </a:rPr>
              <a:t>)&lt;0.075).</a:t>
            </a:r>
          </a:p>
          <a:p>
            <a:pPr marL="400050" lvl="1" indent="0" defTabSz="914400">
              <a:spcBef>
                <a:spcPts val="0"/>
              </a:spcBef>
              <a:buClrTx/>
              <a:buSzTx/>
              <a:buNone/>
            </a:pPr>
            <a:endParaRPr lang="en-US" sz="1000" dirty="0" smtClean="0">
              <a:solidFill>
                <a:srgbClr val="00B0F0"/>
              </a:solidFill>
              <a:latin typeface="Calibri" panose="020F0502020204030204"/>
            </a:endParaRPr>
          </a:p>
          <a:p>
            <a:pPr marL="400050" lvl="1" indent="0" defTabSz="914400">
              <a:spcBef>
                <a:spcPts val="0"/>
              </a:spcBef>
              <a:buClrTx/>
              <a:buSzTx/>
              <a:buNone/>
            </a:pPr>
            <a:r>
              <a:rPr lang="en-US" sz="1000" b="1" dirty="0" err="1">
                <a:solidFill>
                  <a:schemeClr val="tx1"/>
                </a:solidFill>
                <a:latin typeface="Courier New" panose="02070309020205020404" pitchFamily="49" charset="0"/>
                <a:cs typeface="Courier New" panose="02070309020205020404" pitchFamily="49" charset="0"/>
              </a:rPr>
              <a:t>lmdata</a:t>
            </a:r>
            <a:r>
              <a:rPr lang="en-US" sz="1000" b="1" dirty="0">
                <a:solidFill>
                  <a:schemeClr val="tx1"/>
                </a:solidFill>
                <a:latin typeface="Courier New" panose="02070309020205020404" pitchFamily="49" charset="0"/>
                <a:cs typeface="Courier New" panose="02070309020205020404" pitchFamily="49" charset="0"/>
              </a:rPr>
              <a:t> = </a:t>
            </a:r>
            <a:r>
              <a:rPr lang="en-US" sz="1000" b="1" dirty="0" err="1">
                <a:solidFill>
                  <a:schemeClr val="tx1"/>
                </a:solidFill>
                <a:latin typeface="Courier New" panose="02070309020205020404" pitchFamily="49" charset="0"/>
                <a:cs typeface="Courier New" panose="02070309020205020404" pitchFamily="49" charset="0"/>
              </a:rPr>
              <a:t>logmean</a:t>
            </a:r>
            <a:r>
              <a:rPr lang="en-US" sz="1000" b="1" dirty="0">
                <a:solidFill>
                  <a:schemeClr val="tx1"/>
                </a:solidFill>
                <a:latin typeface="Courier New" panose="02070309020205020404" pitchFamily="49" charset="0"/>
                <a:cs typeface="Courier New" panose="02070309020205020404" pitchFamily="49" charset="0"/>
              </a:rPr>
              <a:t>(data);  </a:t>
            </a:r>
            <a:r>
              <a:rPr lang="en-US" sz="1100" b="1" dirty="0">
                <a:solidFill>
                  <a:schemeClr val="accent2"/>
                </a:solidFill>
                <a:latin typeface="Courier New" panose="02070309020205020404" pitchFamily="49" charset="0"/>
                <a:cs typeface="Courier New" panose="02070309020205020404" pitchFamily="49" charset="0"/>
              </a:rPr>
              <a:t>% </a:t>
            </a:r>
            <a:r>
              <a:rPr lang="en-US" sz="1100" b="1" dirty="0" err="1">
                <a:solidFill>
                  <a:schemeClr val="accent2"/>
                </a:solidFill>
                <a:latin typeface="Courier New" panose="02070309020205020404" pitchFamily="49" charset="0"/>
                <a:cs typeface="Courier New" panose="02070309020205020404" pitchFamily="49" charset="0"/>
              </a:rPr>
              <a:t>Logmean</a:t>
            </a:r>
            <a:r>
              <a:rPr lang="en-US" sz="1100" b="1" dirty="0">
                <a:solidFill>
                  <a:schemeClr val="accent2"/>
                </a:solidFill>
                <a:latin typeface="Courier New" panose="02070309020205020404" pitchFamily="49" charset="0"/>
                <a:cs typeface="Courier New" panose="02070309020205020404" pitchFamily="49" charset="0"/>
              </a:rPr>
              <a:t> Light Levels</a:t>
            </a:r>
          </a:p>
          <a:p>
            <a:pPr marL="400050" lvl="1" indent="0" defTabSz="914400">
              <a:spcBef>
                <a:spcPts val="0"/>
              </a:spcBef>
              <a:buClrTx/>
              <a:buSzTx/>
              <a:buNone/>
            </a:pPr>
            <a:r>
              <a:rPr lang="en-US" sz="1000" b="1" dirty="0">
                <a:solidFill>
                  <a:schemeClr val="tx1"/>
                </a:solidFill>
                <a:latin typeface="Courier New" panose="02070309020205020404" pitchFamily="49" charset="0"/>
                <a:cs typeface="Courier New" panose="02070309020205020404" pitchFamily="49" charset="0"/>
              </a:rPr>
              <a:t>info = </a:t>
            </a:r>
            <a:r>
              <a:rPr lang="en-US" sz="1000" b="1" dirty="0" err="1">
                <a:solidFill>
                  <a:schemeClr val="tx1"/>
                </a:solidFill>
                <a:latin typeface="Courier New" panose="02070309020205020404" pitchFamily="49" charset="0"/>
                <a:cs typeface="Courier New" panose="02070309020205020404" pitchFamily="49" charset="0"/>
              </a:rPr>
              <a:t>FindGoodMeas</a:t>
            </a:r>
            <a:r>
              <a:rPr lang="en-US" sz="1000" b="1" dirty="0">
                <a:solidFill>
                  <a:schemeClr val="tx1"/>
                </a:solidFill>
                <a:latin typeface="Courier New" panose="02070309020205020404" pitchFamily="49" charset="0"/>
                <a:cs typeface="Courier New" panose="02070309020205020404" pitchFamily="49" charset="0"/>
              </a:rPr>
              <a:t>(</a:t>
            </a:r>
            <a:r>
              <a:rPr lang="en-US" sz="1000" b="1" dirty="0" err="1">
                <a:solidFill>
                  <a:schemeClr val="tx1"/>
                </a:solidFill>
                <a:latin typeface="Courier New" panose="02070309020205020404" pitchFamily="49" charset="0"/>
                <a:cs typeface="Courier New" panose="02070309020205020404" pitchFamily="49" charset="0"/>
              </a:rPr>
              <a:t>lmdata</a:t>
            </a:r>
            <a:r>
              <a:rPr lang="en-US" sz="1000" b="1" dirty="0">
                <a:solidFill>
                  <a:schemeClr val="tx1"/>
                </a:solidFill>
                <a:latin typeface="Courier New" panose="02070309020205020404" pitchFamily="49" charset="0"/>
                <a:cs typeface="Courier New" panose="02070309020205020404" pitchFamily="49" charset="0"/>
              </a:rPr>
              <a:t>, info, 0.075); </a:t>
            </a:r>
            <a:r>
              <a:rPr lang="en-US" sz="1100" b="1" dirty="0">
                <a:solidFill>
                  <a:schemeClr val="accent2"/>
                </a:solidFill>
                <a:latin typeface="Courier New" panose="02070309020205020404" pitchFamily="49" charset="0"/>
                <a:cs typeface="Courier New" panose="02070309020205020404" pitchFamily="49" charset="0"/>
              </a:rPr>
              <a:t>% Detect Noisy Channels</a:t>
            </a:r>
            <a:endParaRPr lang="en-US" sz="1200" b="1" dirty="0">
              <a:solidFill>
                <a:schemeClr val="accent2"/>
              </a:solidFill>
              <a:latin typeface="Courier New" panose="02070309020205020404" pitchFamily="49" charset="0"/>
              <a:cs typeface="Courier New" panose="02070309020205020404" pitchFamily="49" charset="0"/>
            </a:endParaRPr>
          </a:p>
          <a:p>
            <a:r>
              <a:rPr lang="en-US" dirty="0" smtClean="0">
                <a:solidFill>
                  <a:prstClr val="white"/>
                </a:solidFill>
                <a:latin typeface="Calibri" panose="020F0502020204030204"/>
              </a:rPr>
              <a:t>The results can be visualized with code such as </a:t>
            </a:r>
            <a:br>
              <a:rPr lang="en-US" dirty="0" smtClean="0">
                <a:solidFill>
                  <a:prstClr val="white"/>
                </a:solidFill>
                <a:latin typeface="Calibri" panose="020F0502020204030204"/>
              </a:rPr>
            </a:br>
            <a:endParaRPr lang="en-US" sz="900" dirty="0" smtClean="0">
              <a:solidFill>
                <a:prstClr val="white"/>
              </a:solidFill>
              <a:latin typeface="Calibri" panose="020F0502020204030204"/>
            </a:endParaRPr>
          </a:p>
          <a:p>
            <a:pPr marL="400050" lvl="1" indent="0" defTabSz="914400">
              <a:spcBef>
                <a:spcPts val="0"/>
              </a:spcBef>
              <a:buClrTx/>
              <a:buSzTx/>
              <a:buNone/>
            </a:pPr>
            <a:r>
              <a:rPr lang="en-US" sz="1100" b="1" dirty="0">
                <a:solidFill>
                  <a:schemeClr val="accent2"/>
                </a:solidFill>
                <a:latin typeface="Courier New" panose="02070309020205020404" pitchFamily="49" charset="0"/>
                <a:cs typeface="Courier New" panose="02070309020205020404" pitchFamily="49" charset="0"/>
              </a:rPr>
              <a:t>% measurements to include</a:t>
            </a:r>
          </a:p>
          <a:p>
            <a:pPr marL="400050" lvl="1" indent="0" defTabSz="914400">
              <a:spcBef>
                <a:spcPts val="0"/>
              </a:spcBef>
              <a:buClrTx/>
              <a:buSzTx/>
              <a:buNone/>
            </a:pPr>
            <a:r>
              <a:rPr lang="en-US" sz="1100" b="1" dirty="0" smtClean="0">
                <a:solidFill>
                  <a:schemeClr val="tx1"/>
                </a:solidFill>
                <a:latin typeface="Courier New" panose="02070309020205020404" pitchFamily="49" charset="0"/>
                <a:cs typeface="Courier New" panose="02070309020205020404" pitchFamily="49" charset="0"/>
              </a:rPr>
              <a:t>keep </a:t>
            </a:r>
            <a:r>
              <a:rPr lang="en-US" sz="1100" b="1" dirty="0">
                <a:solidFill>
                  <a:schemeClr val="tx1"/>
                </a:solidFill>
                <a:latin typeface="Courier New" panose="02070309020205020404" pitchFamily="49" charset="0"/>
                <a:cs typeface="Courier New" panose="02070309020205020404" pitchFamily="49" charset="0"/>
              </a:rPr>
              <a:t>= </a:t>
            </a:r>
            <a:r>
              <a:rPr lang="en-US" sz="1100" b="1" dirty="0" err="1">
                <a:solidFill>
                  <a:schemeClr val="tx1"/>
                </a:solidFill>
                <a:latin typeface="Courier New" panose="02070309020205020404" pitchFamily="49" charset="0"/>
                <a:cs typeface="Courier New" panose="02070309020205020404" pitchFamily="49" charset="0"/>
              </a:rPr>
              <a:t>info.pairs.WL</a:t>
            </a:r>
            <a:r>
              <a:rPr lang="en-US" sz="1100" b="1" dirty="0">
                <a:solidFill>
                  <a:schemeClr val="tx1"/>
                </a:solidFill>
                <a:latin typeface="Courier New" panose="02070309020205020404" pitchFamily="49" charset="0"/>
                <a:cs typeface="Courier New" panose="02070309020205020404" pitchFamily="49" charset="0"/>
              </a:rPr>
              <a:t>==2 &amp; info.pairs.r2d &lt; 40 &amp; info.MEAS.GI; </a:t>
            </a:r>
            <a:endParaRPr lang="en-US" sz="1100" b="1" dirty="0" smtClean="0">
              <a:solidFill>
                <a:schemeClr val="tx1"/>
              </a:solidFill>
              <a:latin typeface="Courier New" panose="02070309020205020404" pitchFamily="49" charset="0"/>
              <a:cs typeface="Courier New" panose="02070309020205020404" pitchFamily="49" charset="0"/>
            </a:endParaRPr>
          </a:p>
          <a:p>
            <a:pPr marL="400050" lvl="1" indent="0" defTabSz="914400">
              <a:spcBef>
                <a:spcPts val="0"/>
              </a:spcBef>
              <a:buClrTx/>
              <a:buSzTx/>
              <a:buNone/>
            </a:pPr>
            <a:endParaRPr lang="en-US" sz="1100" b="1" dirty="0">
              <a:solidFill>
                <a:schemeClr val="tx1"/>
              </a:solidFill>
              <a:latin typeface="Courier New" panose="02070309020205020404" pitchFamily="49" charset="0"/>
              <a:cs typeface="Courier New" panose="02070309020205020404" pitchFamily="49" charset="0"/>
            </a:endParaRPr>
          </a:p>
          <a:p>
            <a:pPr marL="400050" lvl="1" indent="0" defTabSz="914400">
              <a:spcBef>
                <a:spcPts val="0"/>
              </a:spcBef>
              <a:buClrTx/>
              <a:buSzTx/>
              <a:buNone/>
            </a:pPr>
            <a:r>
              <a:rPr lang="en-US" sz="1100" b="1" dirty="0">
                <a:solidFill>
                  <a:schemeClr val="tx1"/>
                </a:solidFill>
                <a:latin typeface="Courier New" panose="02070309020205020404" pitchFamily="49" charset="0"/>
                <a:cs typeface="Courier New" panose="02070309020205020404" pitchFamily="49" charset="0"/>
              </a:rPr>
              <a:t>figure('Position',[300 600 550 780])</a:t>
            </a:r>
          </a:p>
          <a:p>
            <a:pPr marL="400050" lvl="1" indent="0" defTabSz="914400">
              <a:spcBef>
                <a:spcPts val="0"/>
              </a:spcBef>
              <a:buClrTx/>
              <a:buSzTx/>
              <a:buNone/>
            </a:pPr>
            <a:r>
              <a:rPr lang="en-US" sz="1100" b="1" dirty="0">
                <a:solidFill>
                  <a:schemeClr val="tx1"/>
                </a:solidFill>
                <a:latin typeface="Courier New" panose="02070309020205020404" pitchFamily="49" charset="0"/>
                <a:cs typeface="Courier New" panose="02070309020205020404" pitchFamily="49" charset="0"/>
              </a:rPr>
              <a:t>subplot(3,1,1); plot(</a:t>
            </a:r>
            <a:r>
              <a:rPr lang="en-US" sz="1100" b="1" dirty="0" err="1">
                <a:solidFill>
                  <a:schemeClr val="tx1"/>
                </a:solidFill>
                <a:latin typeface="Courier New" panose="02070309020205020404" pitchFamily="49" charset="0"/>
                <a:cs typeface="Courier New" panose="02070309020205020404" pitchFamily="49" charset="0"/>
              </a:rPr>
              <a:t>lmdata</a:t>
            </a:r>
            <a:r>
              <a:rPr lang="en-US" sz="1100" b="1" dirty="0">
                <a:solidFill>
                  <a:schemeClr val="tx1"/>
                </a:solidFill>
                <a:latin typeface="Courier New" panose="02070309020205020404" pitchFamily="49" charset="0"/>
                <a:cs typeface="Courier New" panose="02070309020205020404" pitchFamily="49" charset="0"/>
              </a:rPr>
              <a:t>(keep</a:t>
            </a:r>
            <a:r>
              <a:rPr lang="en-US" sz="1100" b="1" dirty="0" smtClean="0">
                <a:solidFill>
                  <a:schemeClr val="tx1"/>
                </a:solidFill>
                <a:latin typeface="Courier New" panose="02070309020205020404" pitchFamily="49" charset="0"/>
                <a:cs typeface="Courier New" panose="02070309020205020404" pitchFamily="49" charset="0"/>
              </a:rPr>
              <a:t>,:)')</a:t>
            </a:r>
          </a:p>
          <a:p>
            <a:pPr marL="400050" lvl="1" indent="0" defTabSz="914400">
              <a:spcBef>
                <a:spcPts val="0"/>
              </a:spcBef>
              <a:buClrTx/>
              <a:buSzTx/>
              <a:buNone/>
            </a:pPr>
            <a:r>
              <a:rPr lang="en-US" sz="1100" b="1" dirty="0" err="1" smtClean="0">
                <a:solidFill>
                  <a:schemeClr val="tx1"/>
                </a:solidFill>
                <a:latin typeface="Courier New" panose="02070309020205020404" pitchFamily="49" charset="0"/>
                <a:cs typeface="Courier New" panose="02070309020205020404" pitchFamily="49" charset="0"/>
              </a:rPr>
              <a:t>xlabel</a:t>
            </a:r>
            <a:r>
              <a:rPr lang="en-US" sz="1100" b="1" dirty="0" smtClean="0">
                <a:solidFill>
                  <a:schemeClr val="tx1"/>
                </a:solidFill>
                <a:latin typeface="Courier New" panose="02070309020205020404" pitchFamily="49" charset="0"/>
                <a:cs typeface="Courier New" panose="02070309020205020404" pitchFamily="49" charset="0"/>
              </a:rPr>
              <a:t>('Time (samples)'), </a:t>
            </a:r>
            <a:r>
              <a:rPr lang="en-US" sz="1100" b="1" dirty="0" err="1" smtClean="0">
                <a:solidFill>
                  <a:schemeClr val="tx1"/>
                </a:solidFill>
                <a:latin typeface="Courier New" panose="02070309020205020404" pitchFamily="49" charset="0"/>
                <a:cs typeface="Courier New" panose="02070309020205020404" pitchFamily="49" charset="0"/>
              </a:rPr>
              <a:t>ylabel</a:t>
            </a:r>
            <a:r>
              <a:rPr lang="en-US" sz="1100" b="1" dirty="0" smtClean="0">
                <a:solidFill>
                  <a:schemeClr val="tx1"/>
                </a:solidFill>
                <a:latin typeface="Courier New" panose="02070309020205020404" pitchFamily="49" charset="0"/>
                <a:cs typeface="Courier New" panose="02070309020205020404" pitchFamily="49" charset="0"/>
              </a:rPr>
              <a:t>('log(\phi/\phi_0)') </a:t>
            </a:r>
          </a:p>
          <a:p>
            <a:pPr marL="400050" lvl="1" indent="0" defTabSz="914400">
              <a:spcBef>
                <a:spcPts val="0"/>
              </a:spcBef>
              <a:buClrTx/>
              <a:buSzTx/>
              <a:buNone/>
            </a:pPr>
            <a:r>
              <a:rPr lang="en-US" sz="1100" b="1" dirty="0" smtClean="0">
                <a:solidFill>
                  <a:schemeClr val="tx1"/>
                </a:solidFill>
                <a:latin typeface="Courier New" panose="02070309020205020404" pitchFamily="49" charset="0"/>
                <a:cs typeface="Courier New" panose="02070309020205020404" pitchFamily="49" charset="0"/>
              </a:rPr>
              <a:t>subplot(3,1,2</a:t>
            </a:r>
            <a:r>
              <a:rPr lang="en-US" sz="1100" b="1" dirty="0">
                <a:solidFill>
                  <a:schemeClr val="tx1"/>
                </a:solidFill>
                <a:latin typeface="Courier New" panose="02070309020205020404" pitchFamily="49" charset="0"/>
                <a:cs typeface="Courier New" panose="02070309020205020404" pitchFamily="49" charset="0"/>
              </a:rPr>
              <a:t>); </a:t>
            </a:r>
            <a:r>
              <a:rPr lang="en-US" sz="1100" b="1" dirty="0" err="1">
                <a:solidFill>
                  <a:schemeClr val="tx1"/>
                </a:solidFill>
                <a:latin typeface="Courier New" panose="02070309020205020404" pitchFamily="49" charset="0"/>
                <a:cs typeface="Courier New" panose="02070309020205020404" pitchFamily="49" charset="0"/>
              </a:rPr>
              <a:t>imagesc</a:t>
            </a:r>
            <a:r>
              <a:rPr lang="en-US" sz="1100" b="1" dirty="0">
                <a:solidFill>
                  <a:schemeClr val="tx1"/>
                </a:solidFill>
                <a:latin typeface="Courier New" panose="02070309020205020404" pitchFamily="49" charset="0"/>
                <a:cs typeface="Courier New" panose="02070309020205020404" pitchFamily="49" charset="0"/>
              </a:rPr>
              <a:t>(</a:t>
            </a:r>
            <a:r>
              <a:rPr lang="en-US" sz="1100" b="1" dirty="0" err="1">
                <a:solidFill>
                  <a:schemeClr val="tx1"/>
                </a:solidFill>
                <a:latin typeface="Courier New" panose="02070309020205020404" pitchFamily="49" charset="0"/>
                <a:cs typeface="Courier New" panose="02070309020205020404" pitchFamily="49" charset="0"/>
              </a:rPr>
              <a:t>lmdata</a:t>
            </a:r>
            <a:r>
              <a:rPr lang="en-US" sz="1100" b="1" dirty="0">
                <a:solidFill>
                  <a:schemeClr val="tx1"/>
                </a:solidFill>
                <a:latin typeface="Courier New" panose="02070309020205020404" pitchFamily="49" charset="0"/>
                <a:cs typeface="Courier New" panose="02070309020205020404" pitchFamily="49" charset="0"/>
              </a:rPr>
              <a:t>(keep</a:t>
            </a:r>
            <a:r>
              <a:rPr lang="en-US" sz="1100" b="1" dirty="0" smtClean="0">
                <a:solidFill>
                  <a:schemeClr val="tx1"/>
                </a:solidFill>
                <a:latin typeface="Courier New" panose="02070309020205020404" pitchFamily="49" charset="0"/>
                <a:cs typeface="Courier New" panose="02070309020205020404" pitchFamily="49" charset="0"/>
              </a:rPr>
              <a:t>,:))</a:t>
            </a:r>
          </a:p>
          <a:p>
            <a:pPr marL="400050" lvl="1" indent="0" defTabSz="914400">
              <a:spcBef>
                <a:spcPts val="0"/>
              </a:spcBef>
              <a:buClrTx/>
              <a:buSzTx/>
              <a:buNone/>
            </a:pPr>
            <a:r>
              <a:rPr lang="en-US" sz="1100" b="1" dirty="0" err="1" smtClean="0">
                <a:solidFill>
                  <a:schemeClr val="tx1"/>
                </a:solidFill>
                <a:latin typeface="Courier New" panose="02070309020205020404" pitchFamily="49" charset="0"/>
                <a:cs typeface="Courier New" panose="02070309020205020404" pitchFamily="49" charset="0"/>
              </a:rPr>
              <a:t>colorbar</a:t>
            </a:r>
            <a:r>
              <a:rPr lang="en-US" sz="1100" b="1" dirty="0">
                <a:solidFill>
                  <a:schemeClr val="tx1"/>
                </a:solidFill>
                <a:latin typeface="Courier New" panose="02070309020205020404" pitchFamily="49" charset="0"/>
                <a:cs typeface="Courier New" panose="02070309020205020404" pitchFamily="49" charset="0"/>
              </a:rPr>
              <a:t>, </a:t>
            </a:r>
            <a:r>
              <a:rPr lang="en-US" sz="1100" b="1" dirty="0" err="1">
                <a:solidFill>
                  <a:schemeClr val="tx1"/>
                </a:solidFill>
                <a:latin typeface="Courier New" panose="02070309020205020404" pitchFamily="49" charset="0"/>
                <a:cs typeface="Courier New" panose="02070309020205020404" pitchFamily="49" charset="0"/>
              </a:rPr>
              <a:t>xlabel</a:t>
            </a:r>
            <a:r>
              <a:rPr lang="en-US" sz="1100" b="1" dirty="0">
                <a:solidFill>
                  <a:schemeClr val="tx1"/>
                </a:solidFill>
                <a:latin typeface="Courier New" panose="02070309020205020404" pitchFamily="49" charset="0"/>
                <a:cs typeface="Courier New" panose="02070309020205020404" pitchFamily="49" charset="0"/>
              </a:rPr>
              <a:t>('Time (samples)'), </a:t>
            </a:r>
            <a:r>
              <a:rPr lang="en-US" sz="1100" b="1" dirty="0" err="1">
                <a:solidFill>
                  <a:schemeClr val="tx1"/>
                </a:solidFill>
                <a:latin typeface="Courier New" panose="02070309020205020404" pitchFamily="49" charset="0"/>
                <a:cs typeface="Courier New" panose="02070309020205020404" pitchFamily="49" charset="0"/>
              </a:rPr>
              <a:t>ylabel</a:t>
            </a:r>
            <a:r>
              <a:rPr lang="en-US" sz="1100" b="1" dirty="0">
                <a:solidFill>
                  <a:schemeClr val="tx1"/>
                </a:solidFill>
                <a:latin typeface="Courier New" panose="02070309020205020404" pitchFamily="49" charset="0"/>
                <a:cs typeface="Courier New" panose="02070309020205020404" pitchFamily="49" charset="0"/>
              </a:rPr>
              <a:t>('Measurement #')</a:t>
            </a:r>
          </a:p>
          <a:p>
            <a:pPr marL="400050" lvl="1" indent="0" defTabSz="914400">
              <a:spcBef>
                <a:spcPts val="0"/>
              </a:spcBef>
              <a:buClrTx/>
              <a:buSzTx/>
              <a:buNone/>
            </a:pPr>
            <a:r>
              <a:rPr lang="en-US" sz="1100" b="1" dirty="0">
                <a:solidFill>
                  <a:schemeClr val="tx1"/>
                </a:solidFill>
                <a:latin typeface="Courier New" panose="02070309020205020404" pitchFamily="49" charset="0"/>
                <a:cs typeface="Courier New" panose="02070309020205020404" pitchFamily="49" charset="0"/>
              </a:rPr>
              <a:t>[</a:t>
            </a:r>
            <a:r>
              <a:rPr lang="en-US" sz="1100" b="1" dirty="0" err="1">
                <a:solidFill>
                  <a:schemeClr val="tx1"/>
                </a:solidFill>
                <a:latin typeface="Courier New" panose="02070309020205020404" pitchFamily="49" charset="0"/>
                <a:cs typeface="Courier New" panose="02070309020205020404" pitchFamily="49" charset="0"/>
              </a:rPr>
              <a:t>ftmag,ftdomain</a:t>
            </a:r>
            <a:r>
              <a:rPr lang="en-US" sz="1100" b="1" dirty="0">
                <a:solidFill>
                  <a:schemeClr val="tx1"/>
                </a:solidFill>
                <a:latin typeface="Courier New" panose="02070309020205020404" pitchFamily="49" charset="0"/>
                <a:cs typeface="Courier New" panose="02070309020205020404" pitchFamily="49" charset="0"/>
              </a:rPr>
              <a:t>] = </a:t>
            </a:r>
            <a:r>
              <a:rPr lang="en-US" sz="1100" b="1" dirty="0" err="1">
                <a:solidFill>
                  <a:schemeClr val="tx1"/>
                </a:solidFill>
                <a:latin typeface="Courier New" panose="02070309020205020404" pitchFamily="49" charset="0"/>
                <a:cs typeface="Courier New" panose="02070309020205020404" pitchFamily="49" charset="0"/>
              </a:rPr>
              <a:t>fft_tts</a:t>
            </a:r>
            <a:r>
              <a:rPr lang="en-US" sz="1100" b="1" dirty="0">
                <a:solidFill>
                  <a:schemeClr val="tx1"/>
                </a:solidFill>
                <a:latin typeface="Courier New" panose="02070309020205020404" pitchFamily="49" charset="0"/>
                <a:cs typeface="Courier New" panose="02070309020205020404" pitchFamily="49" charset="0"/>
              </a:rPr>
              <a:t>(mean(</a:t>
            </a:r>
            <a:r>
              <a:rPr lang="en-US" sz="1100" b="1" dirty="0" err="1">
                <a:solidFill>
                  <a:schemeClr val="tx1"/>
                </a:solidFill>
                <a:latin typeface="Courier New" panose="02070309020205020404" pitchFamily="49" charset="0"/>
                <a:cs typeface="Courier New" panose="02070309020205020404" pitchFamily="49" charset="0"/>
              </a:rPr>
              <a:t>lmdata</a:t>
            </a:r>
            <a:r>
              <a:rPr lang="en-US" sz="1100" b="1" dirty="0">
                <a:solidFill>
                  <a:schemeClr val="tx1"/>
                </a:solidFill>
                <a:latin typeface="Courier New" panose="02070309020205020404" pitchFamily="49" charset="0"/>
                <a:cs typeface="Courier New" panose="02070309020205020404" pitchFamily="49" charset="0"/>
              </a:rPr>
              <a:t>(keep,:)',2)',</a:t>
            </a:r>
            <a:r>
              <a:rPr lang="en-US" sz="1100" b="1" dirty="0" err="1">
                <a:solidFill>
                  <a:schemeClr val="tx1"/>
                </a:solidFill>
                <a:latin typeface="Courier New" panose="02070309020205020404" pitchFamily="49" charset="0"/>
                <a:cs typeface="Courier New" panose="02070309020205020404" pitchFamily="49" charset="0"/>
              </a:rPr>
              <a:t>info.system.framerate</a:t>
            </a:r>
            <a:r>
              <a:rPr lang="en-US" sz="1100" b="1" dirty="0">
                <a:solidFill>
                  <a:schemeClr val="tx1"/>
                </a:solidFill>
                <a:latin typeface="Courier New" panose="02070309020205020404" pitchFamily="49" charset="0"/>
                <a:cs typeface="Courier New" panose="02070309020205020404" pitchFamily="49" charset="0"/>
              </a:rPr>
              <a:t>); </a:t>
            </a:r>
          </a:p>
          <a:p>
            <a:pPr marL="400050" lvl="1" indent="0" defTabSz="914400">
              <a:spcBef>
                <a:spcPts val="0"/>
              </a:spcBef>
              <a:buClrTx/>
              <a:buSzTx/>
              <a:buNone/>
            </a:pPr>
            <a:r>
              <a:rPr lang="en-US" sz="1100" b="1" dirty="0">
                <a:solidFill>
                  <a:schemeClr val="tx1"/>
                </a:solidFill>
                <a:latin typeface="Courier New" panose="02070309020205020404" pitchFamily="49" charset="0"/>
                <a:cs typeface="Courier New" panose="02070309020205020404" pitchFamily="49" charset="0"/>
              </a:rPr>
              <a:t>subplot(3,1,3); </a:t>
            </a:r>
            <a:r>
              <a:rPr lang="en-US" sz="1100" b="1" dirty="0" err="1" smtClean="0">
                <a:solidFill>
                  <a:schemeClr val="tx1"/>
                </a:solidFill>
                <a:latin typeface="Courier New" panose="02070309020205020404" pitchFamily="49" charset="0"/>
                <a:cs typeface="Courier New" panose="02070309020205020404" pitchFamily="49" charset="0"/>
              </a:rPr>
              <a:t>semilogx</a:t>
            </a:r>
            <a:r>
              <a:rPr lang="en-US" sz="1100" b="1" dirty="0" smtClean="0">
                <a:solidFill>
                  <a:schemeClr val="tx1"/>
                </a:solidFill>
                <a:latin typeface="Courier New" panose="02070309020205020404" pitchFamily="49" charset="0"/>
                <a:cs typeface="Courier New" panose="02070309020205020404" pitchFamily="49" charset="0"/>
              </a:rPr>
              <a:t>(</a:t>
            </a:r>
            <a:r>
              <a:rPr lang="en-US" sz="1100" b="1" dirty="0" err="1" smtClean="0">
                <a:solidFill>
                  <a:schemeClr val="tx1"/>
                </a:solidFill>
                <a:latin typeface="Courier New" panose="02070309020205020404" pitchFamily="49" charset="0"/>
                <a:cs typeface="Courier New" panose="02070309020205020404" pitchFamily="49" charset="0"/>
              </a:rPr>
              <a:t>ftdomain,ftmag</a:t>
            </a:r>
            <a:r>
              <a:rPr lang="en-US" sz="1100" b="1" dirty="0" smtClean="0">
                <a:solidFill>
                  <a:schemeClr val="tx1"/>
                </a:solidFill>
                <a:latin typeface="Courier New" panose="02070309020205020404" pitchFamily="49" charset="0"/>
                <a:cs typeface="Courier New" panose="02070309020205020404" pitchFamily="49" charset="0"/>
              </a:rPr>
              <a:t>)</a:t>
            </a:r>
          </a:p>
          <a:p>
            <a:pPr marL="400050" lvl="1" indent="0" defTabSz="914400">
              <a:spcBef>
                <a:spcPts val="0"/>
              </a:spcBef>
              <a:buClrTx/>
              <a:buSzTx/>
              <a:buNone/>
            </a:pPr>
            <a:r>
              <a:rPr lang="en-US" sz="1100" b="1" dirty="0" err="1" smtClean="0">
                <a:solidFill>
                  <a:schemeClr val="tx1"/>
                </a:solidFill>
                <a:latin typeface="Courier New" panose="02070309020205020404" pitchFamily="49" charset="0"/>
                <a:cs typeface="Courier New" panose="02070309020205020404" pitchFamily="49" charset="0"/>
              </a:rPr>
              <a:t>xlabel</a:t>
            </a:r>
            <a:r>
              <a:rPr lang="en-US" sz="1100" b="1" dirty="0">
                <a:solidFill>
                  <a:schemeClr val="tx1"/>
                </a:solidFill>
                <a:latin typeface="Courier New" panose="02070309020205020404" pitchFamily="49" charset="0"/>
                <a:cs typeface="Courier New" panose="02070309020205020404" pitchFamily="49" charset="0"/>
              </a:rPr>
              <a:t>('Frequency (Hz)'), </a:t>
            </a:r>
            <a:r>
              <a:rPr lang="en-US" sz="1100" b="1" dirty="0" err="1">
                <a:solidFill>
                  <a:schemeClr val="tx1"/>
                </a:solidFill>
                <a:latin typeface="Courier New" panose="02070309020205020404" pitchFamily="49" charset="0"/>
                <a:cs typeface="Courier New" panose="02070309020205020404" pitchFamily="49" charset="0"/>
              </a:rPr>
              <a:t>ylabel</a:t>
            </a:r>
            <a:r>
              <a:rPr lang="en-US" sz="1100" b="1" dirty="0">
                <a:solidFill>
                  <a:schemeClr val="tx1"/>
                </a:solidFill>
                <a:latin typeface="Courier New" panose="02070309020205020404" pitchFamily="49" charset="0"/>
                <a:cs typeface="Courier New" panose="02070309020205020404" pitchFamily="49" charset="0"/>
              </a:rPr>
              <a:t>('|X(f)|'), </a:t>
            </a:r>
            <a:r>
              <a:rPr lang="en-US" sz="1100" b="1" dirty="0" err="1">
                <a:solidFill>
                  <a:schemeClr val="tx1"/>
                </a:solidFill>
                <a:latin typeface="Courier New" panose="02070309020205020404" pitchFamily="49" charset="0"/>
                <a:cs typeface="Courier New" panose="02070309020205020404" pitchFamily="49" charset="0"/>
              </a:rPr>
              <a:t>xlim</a:t>
            </a:r>
            <a:r>
              <a:rPr lang="en-US" sz="1100" b="1" dirty="0">
                <a:solidFill>
                  <a:schemeClr val="tx1"/>
                </a:solidFill>
                <a:latin typeface="Courier New" panose="02070309020205020404" pitchFamily="49" charset="0"/>
                <a:cs typeface="Courier New" panose="02070309020205020404" pitchFamily="49" charset="0"/>
              </a:rPr>
              <a:t>([1e-3 10])</a:t>
            </a:r>
          </a:p>
          <a:p>
            <a:r>
              <a:rPr lang="en-US" dirty="0" smtClean="0">
                <a:solidFill>
                  <a:prstClr val="white"/>
                </a:solidFill>
                <a:latin typeface="Calibri" panose="020F0502020204030204"/>
              </a:rPr>
              <a:t>In a plot (top) of the clean time </a:t>
            </a:r>
            <a:r>
              <a:rPr lang="en-US" dirty="0">
                <a:solidFill>
                  <a:prstClr val="white"/>
                </a:solidFill>
                <a:latin typeface="Calibri" panose="020F0502020204030204"/>
              </a:rPr>
              <a:t>traces overlain on each </a:t>
            </a:r>
            <a:r>
              <a:rPr lang="en-US" dirty="0" smtClean="0">
                <a:solidFill>
                  <a:prstClr val="white"/>
                </a:solidFill>
                <a:latin typeface="Calibri" panose="020F0502020204030204"/>
              </a:rPr>
              <a:t>other, any </a:t>
            </a:r>
            <a:r>
              <a:rPr lang="en-US" dirty="0">
                <a:solidFill>
                  <a:prstClr val="white"/>
                </a:solidFill>
                <a:latin typeface="Calibri" panose="020F0502020204030204"/>
              </a:rPr>
              <a:t>response to the stimulus is difficult to </a:t>
            </a:r>
            <a:r>
              <a:rPr lang="en-US" dirty="0" smtClean="0">
                <a:solidFill>
                  <a:prstClr val="white"/>
                </a:solidFill>
                <a:latin typeface="Calibri" panose="020F0502020204030204"/>
              </a:rPr>
              <a:t>discern</a:t>
            </a:r>
            <a:r>
              <a:rPr lang="en-US" dirty="0">
                <a:solidFill>
                  <a:prstClr val="white"/>
                </a:solidFill>
                <a:latin typeface="Calibri" panose="020F0502020204030204"/>
              </a:rPr>
              <a:t> </a:t>
            </a:r>
            <a:r>
              <a:rPr lang="en-US" dirty="0" smtClean="0">
                <a:solidFill>
                  <a:prstClr val="white"/>
                </a:solidFill>
                <a:latin typeface="Calibri" panose="020F0502020204030204"/>
              </a:rPr>
              <a:t>without additional processing.</a:t>
            </a:r>
          </a:p>
          <a:p>
            <a:r>
              <a:rPr lang="en-US" dirty="0" smtClean="0">
                <a:solidFill>
                  <a:prstClr val="white"/>
                </a:solidFill>
                <a:latin typeface="Calibri" panose="020F0502020204030204"/>
              </a:rPr>
              <a:t>In an image view (middle) of all measurements, a possible periodic response to the stimulus may be evident. </a:t>
            </a:r>
            <a:endParaRPr lang="en-US" dirty="0">
              <a:solidFill>
                <a:prstClr val="white"/>
              </a:solidFill>
              <a:latin typeface="Calibri" panose="020F0502020204030204"/>
            </a:endParaRPr>
          </a:p>
          <a:p>
            <a:r>
              <a:rPr lang="en-US" dirty="0" smtClean="0">
                <a:solidFill>
                  <a:prstClr val="white"/>
                </a:solidFill>
                <a:latin typeface="Calibri" panose="020F0502020204030204"/>
              </a:rPr>
              <a:t>A plot of the average spectrum for the wavelength with stronger response (bottom) shows the pulse and stimulus frequencies as before. </a:t>
            </a:r>
            <a:endParaRPr lang="en-US" dirty="0">
              <a:solidFill>
                <a:prstClr val="white"/>
              </a:solidFill>
              <a:latin typeface="Calibri" panose="020F0502020204030204"/>
            </a:endParaRPr>
          </a:p>
          <a:p>
            <a:endParaRPr lang="en-US" dirty="0" smtClean="0">
              <a:solidFill>
                <a:prstClr val="white"/>
              </a:solidFill>
              <a:latin typeface="Calibri" panose="020F0502020204030204"/>
            </a:endParaRPr>
          </a:p>
        </p:txBody>
      </p:sp>
      <p:pic>
        <p:nvPicPr>
          <p:cNvPr id="3" name="Picture 2"/>
          <p:cNvPicPr>
            <a:picLocks noChangeAspect="1"/>
          </p:cNvPicPr>
          <p:nvPr/>
        </p:nvPicPr>
        <p:blipFill>
          <a:blip r:embed="rId2"/>
          <a:stretch>
            <a:fillRect/>
          </a:stretch>
        </p:blipFill>
        <p:spPr>
          <a:xfrm>
            <a:off x="7029449" y="238125"/>
            <a:ext cx="4629150" cy="6381750"/>
          </a:xfrm>
          <a:prstGeom prst="rect">
            <a:avLst/>
          </a:prstGeom>
        </p:spPr>
      </p:pic>
    </p:spTree>
    <p:extLst>
      <p:ext uri="{BB962C8B-B14F-4D97-AF65-F5344CB8AC3E}">
        <p14:creationId xmlns:p14="http://schemas.microsoft.com/office/powerpoint/2010/main" val="24776547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584" y="56227"/>
            <a:ext cx="11508015" cy="1320800"/>
          </a:xfrm>
        </p:spPr>
        <p:txBody>
          <a:bodyPr/>
          <a:lstStyle/>
          <a:p>
            <a:r>
              <a:rPr lang="en-US" dirty="0" smtClean="0">
                <a:solidFill>
                  <a:srgbClr val="FF0000"/>
                </a:solidFill>
              </a:rPr>
              <a:t>Measurements at Varying </a:t>
            </a:r>
            <a:br>
              <a:rPr lang="en-US" dirty="0" smtClean="0">
                <a:solidFill>
                  <a:srgbClr val="FF0000"/>
                </a:solidFill>
              </a:rPr>
            </a:br>
            <a:r>
              <a:rPr lang="en-US" dirty="0" smtClean="0">
                <a:solidFill>
                  <a:srgbClr val="FF0000"/>
                </a:solidFill>
              </a:rPr>
              <a:t>Source-detector distance</a:t>
            </a:r>
            <a:endParaRPr lang="en-US" dirty="0">
              <a:solidFill>
                <a:srgbClr val="FF0000"/>
              </a:solidFill>
            </a:endParaRPr>
          </a:p>
        </p:txBody>
      </p:sp>
      <p:sp>
        <p:nvSpPr>
          <p:cNvPr id="8" name="Content Placeholder 7"/>
          <p:cNvSpPr>
            <a:spLocks noGrp="1"/>
          </p:cNvSpPr>
          <p:nvPr>
            <p:ph idx="1"/>
          </p:nvPr>
        </p:nvSpPr>
        <p:spPr>
          <a:xfrm>
            <a:off x="325255" y="1257194"/>
            <a:ext cx="6868688" cy="5398979"/>
          </a:xfrm>
        </p:spPr>
        <p:txBody>
          <a:bodyPr>
            <a:normAutofit lnSpcReduction="10000"/>
          </a:bodyPr>
          <a:lstStyle/>
          <a:p>
            <a:pPr lvl="0"/>
            <a:r>
              <a:rPr lang="en-US" dirty="0" smtClean="0">
                <a:solidFill>
                  <a:prstClr val="white"/>
                </a:solidFill>
                <a:latin typeface="Calibri" panose="020F0502020204030204"/>
              </a:rPr>
              <a:t>Viewing measurements from different source-detector distances can help with interpretation</a:t>
            </a:r>
          </a:p>
          <a:p>
            <a:pPr lvl="0"/>
            <a:r>
              <a:rPr lang="en-US" dirty="0" smtClean="0">
                <a:solidFill>
                  <a:prstClr val="white"/>
                </a:solidFill>
                <a:latin typeface="Calibri" panose="020F0502020204030204"/>
              </a:rPr>
              <a:t>Identify sets of measurements at different distances, </a:t>
            </a:r>
            <a:br>
              <a:rPr lang="en-US" dirty="0" smtClean="0">
                <a:solidFill>
                  <a:prstClr val="white"/>
                </a:solidFill>
                <a:latin typeface="Calibri" panose="020F0502020204030204"/>
              </a:rPr>
            </a:br>
            <a:endParaRPr lang="en-US" dirty="0" smtClean="0">
              <a:solidFill>
                <a:prstClr val="white"/>
              </a:solidFill>
              <a:latin typeface="Calibri" panose="020F0502020204030204"/>
            </a:endParaRPr>
          </a:p>
          <a:p>
            <a:pPr marL="400050" lvl="1" indent="0" defTabSz="914400">
              <a:spcBef>
                <a:spcPts val="0"/>
              </a:spcBef>
              <a:buClrTx/>
              <a:buSzTx/>
              <a:buNone/>
            </a:pPr>
            <a:r>
              <a:rPr lang="en-US" sz="1050" b="1" dirty="0">
                <a:solidFill>
                  <a:schemeClr val="tx1"/>
                </a:solidFill>
                <a:latin typeface="Courier New" panose="02070309020205020404" pitchFamily="49" charset="0"/>
                <a:cs typeface="Courier New" panose="02070309020205020404" pitchFamily="49" charset="0"/>
              </a:rPr>
              <a:t>k</a:t>
            </a:r>
            <a:r>
              <a:rPr lang="en-US" sz="1050" b="1" dirty="0" smtClean="0">
                <a:solidFill>
                  <a:schemeClr val="tx1"/>
                </a:solidFill>
                <a:latin typeface="Courier New" panose="02070309020205020404" pitchFamily="49" charset="0"/>
                <a:cs typeface="Courier New" panose="02070309020205020404" pitchFamily="49" charset="0"/>
              </a:rPr>
              <a:t>eepd1 = info.MEAS.GI </a:t>
            </a:r>
            <a:r>
              <a:rPr lang="en-US" sz="1050" b="1" dirty="0">
                <a:solidFill>
                  <a:schemeClr val="tx1"/>
                </a:solidFill>
                <a:latin typeface="Courier New" panose="02070309020205020404" pitchFamily="49" charset="0"/>
                <a:cs typeface="Courier New" panose="02070309020205020404" pitchFamily="49" charset="0"/>
              </a:rPr>
              <a:t>&amp; info.pairs.r2d&lt;20 &amp; </a:t>
            </a:r>
            <a:r>
              <a:rPr lang="en-US" sz="1050" b="1" dirty="0" err="1">
                <a:solidFill>
                  <a:schemeClr val="tx1"/>
                </a:solidFill>
                <a:latin typeface="Courier New" panose="02070309020205020404" pitchFamily="49" charset="0"/>
                <a:cs typeface="Courier New" panose="02070309020205020404" pitchFamily="49" charset="0"/>
              </a:rPr>
              <a:t>info.pairs.WL</a:t>
            </a:r>
            <a:r>
              <a:rPr lang="en-US" sz="1050" b="1" dirty="0">
                <a:solidFill>
                  <a:schemeClr val="tx1"/>
                </a:solidFill>
                <a:latin typeface="Courier New" panose="02070309020205020404" pitchFamily="49" charset="0"/>
                <a:cs typeface="Courier New" panose="02070309020205020404" pitchFamily="49" charset="0"/>
              </a:rPr>
              <a:t>==2</a:t>
            </a:r>
            <a:r>
              <a:rPr lang="en-US" sz="1050" b="1" dirty="0" smtClean="0">
                <a:solidFill>
                  <a:schemeClr val="tx1"/>
                </a:solidFill>
                <a:latin typeface="Courier New" panose="02070309020205020404" pitchFamily="49" charset="0"/>
                <a:cs typeface="Courier New" panose="02070309020205020404" pitchFamily="49" charset="0"/>
              </a:rPr>
              <a:t>;</a:t>
            </a:r>
          </a:p>
          <a:p>
            <a:pPr marL="400050" lvl="1" indent="0" defTabSz="914400">
              <a:spcBef>
                <a:spcPts val="0"/>
              </a:spcBef>
              <a:buClrTx/>
              <a:buSzTx/>
              <a:buNone/>
            </a:pPr>
            <a:r>
              <a:rPr lang="en-US" sz="1050" b="1" dirty="0">
                <a:solidFill>
                  <a:schemeClr val="tx1"/>
                </a:solidFill>
                <a:latin typeface="Courier New" panose="02070309020205020404" pitchFamily="49" charset="0"/>
                <a:cs typeface="Courier New" panose="02070309020205020404" pitchFamily="49" charset="0"/>
              </a:rPr>
              <a:t>k</a:t>
            </a:r>
            <a:r>
              <a:rPr lang="en-US" sz="1050" b="1" dirty="0" smtClean="0">
                <a:solidFill>
                  <a:schemeClr val="tx1"/>
                </a:solidFill>
                <a:latin typeface="Courier New" panose="02070309020205020404" pitchFamily="49" charset="0"/>
                <a:cs typeface="Courier New" panose="02070309020205020404" pitchFamily="49" charset="0"/>
              </a:rPr>
              <a:t>eepd2 = info.MEAS.GI </a:t>
            </a:r>
            <a:r>
              <a:rPr lang="en-US" sz="1050" b="1" dirty="0">
                <a:solidFill>
                  <a:schemeClr val="tx1"/>
                </a:solidFill>
                <a:latin typeface="Courier New" panose="02070309020205020404" pitchFamily="49" charset="0"/>
                <a:cs typeface="Courier New" panose="02070309020205020404" pitchFamily="49" charset="0"/>
              </a:rPr>
              <a:t>&amp; info.pairs.r2d&gt;=20 &amp; info.pairs.r2d&lt;30 &amp; </a:t>
            </a:r>
            <a:r>
              <a:rPr lang="en-US" sz="1050" b="1" dirty="0" err="1">
                <a:solidFill>
                  <a:schemeClr val="tx1"/>
                </a:solidFill>
                <a:latin typeface="Courier New" panose="02070309020205020404" pitchFamily="49" charset="0"/>
                <a:cs typeface="Courier New" panose="02070309020205020404" pitchFamily="49" charset="0"/>
              </a:rPr>
              <a:t>info.pairs.WL</a:t>
            </a:r>
            <a:r>
              <a:rPr lang="en-US" sz="1050" b="1" dirty="0">
                <a:solidFill>
                  <a:schemeClr val="tx1"/>
                </a:solidFill>
                <a:latin typeface="Courier New" panose="02070309020205020404" pitchFamily="49" charset="0"/>
                <a:cs typeface="Courier New" panose="02070309020205020404" pitchFamily="49" charset="0"/>
              </a:rPr>
              <a:t>==2</a:t>
            </a:r>
            <a:r>
              <a:rPr lang="en-US" sz="1050" b="1" dirty="0" smtClean="0">
                <a:solidFill>
                  <a:schemeClr val="tx1"/>
                </a:solidFill>
                <a:latin typeface="Courier New" panose="02070309020205020404" pitchFamily="49" charset="0"/>
                <a:cs typeface="Courier New" panose="02070309020205020404" pitchFamily="49" charset="0"/>
              </a:rPr>
              <a:t>;</a:t>
            </a:r>
          </a:p>
          <a:p>
            <a:pPr marL="400050" lvl="1" indent="0" defTabSz="914400">
              <a:spcBef>
                <a:spcPts val="0"/>
              </a:spcBef>
              <a:buClrTx/>
              <a:buSzTx/>
              <a:buNone/>
            </a:pPr>
            <a:r>
              <a:rPr lang="en-US" sz="1050" b="1" dirty="0">
                <a:solidFill>
                  <a:schemeClr val="tx1"/>
                </a:solidFill>
                <a:latin typeface="Courier New" panose="02070309020205020404" pitchFamily="49" charset="0"/>
                <a:cs typeface="Courier New" panose="02070309020205020404" pitchFamily="49" charset="0"/>
              </a:rPr>
              <a:t>k</a:t>
            </a:r>
            <a:r>
              <a:rPr lang="en-US" sz="1050" b="1" dirty="0" smtClean="0">
                <a:solidFill>
                  <a:schemeClr val="tx1"/>
                </a:solidFill>
                <a:latin typeface="Courier New" panose="02070309020205020404" pitchFamily="49" charset="0"/>
                <a:cs typeface="Courier New" panose="02070309020205020404" pitchFamily="49" charset="0"/>
              </a:rPr>
              <a:t>eepd3 = info.MEAS.GI </a:t>
            </a:r>
            <a:r>
              <a:rPr lang="en-US" sz="1050" b="1" dirty="0">
                <a:solidFill>
                  <a:schemeClr val="tx1"/>
                </a:solidFill>
                <a:latin typeface="Courier New" panose="02070309020205020404" pitchFamily="49" charset="0"/>
                <a:cs typeface="Courier New" panose="02070309020205020404" pitchFamily="49" charset="0"/>
              </a:rPr>
              <a:t>&amp; info.pairs.r2d&gt;=30 &amp; info.pairs.r2d&lt;40 &amp; </a:t>
            </a:r>
            <a:r>
              <a:rPr lang="en-US" sz="1050" b="1" dirty="0" err="1">
                <a:solidFill>
                  <a:schemeClr val="tx1"/>
                </a:solidFill>
                <a:latin typeface="Courier New" panose="02070309020205020404" pitchFamily="49" charset="0"/>
                <a:cs typeface="Courier New" panose="02070309020205020404" pitchFamily="49" charset="0"/>
              </a:rPr>
              <a:t>info.pairs.WL</a:t>
            </a:r>
            <a:r>
              <a:rPr lang="en-US" sz="1050" b="1" dirty="0">
                <a:solidFill>
                  <a:schemeClr val="tx1"/>
                </a:solidFill>
                <a:latin typeface="Courier New" panose="02070309020205020404" pitchFamily="49" charset="0"/>
                <a:cs typeface="Courier New" panose="02070309020205020404" pitchFamily="49" charset="0"/>
              </a:rPr>
              <a:t>==2</a:t>
            </a:r>
            <a:r>
              <a:rPr lang="en-US" sz="1050" b="1" dirty="0" smtClean="0">
                <a:solidFill>
                  <a:schemeClr val="tx1"/>
                </a:solidFill>
                <a:latin typeface="Courier New" panose="02070309020205020404" pitchFamily="49" charset="0"/>
                <a:cs typeface="Courier New" panose="02070309020205020404" pitchFamily="49" charset="0"/>
              </a:rPr>
              <a:t>;</a:t>
            </a:r>
          </a:p>
          <a:p>
            <a:pPr marL="400050" lvl="1" indent="0" defTabSz="914400">
              <a:spcBef>
                <a:spcPts val="0"/>
              </a:spcBef>
              <a:buClrTx/>
              <a:buSzTx/>
              <a:buNone/>
            </a:pPr>
            <a:endParaRPr lang="en-US" sz="1100" b="1" dirty="0">
              <a:solidFill>
                <a:schemeClr val="tx1"/>
              </a:solidFill>
              <a:latin typeface="Courier New" panose="02070309020205020404" pitchFamily="49" charset="0"/>
              <a:cs typeface="Courier New" panose="02070309020205020404" pitchFamily="49" charset="0"/>
            </a:endParaRPr>
          </a:p>
          <a:p>
            <a:pPr lvl="0"/>
            <a:r>
              <a:rPr lang="en-US" dirty="0" smtClean="0">
                <a:solidFill>
                  <a:prstClr val="white"/>
                </a:solidFill>
                <a:latin typeface="Calibri" panose="020F0502020204030204"/>
              </a:rPr>
              <a:t>Plot measurements at each range of distances</a:t>
            </a:r>
            <a:endParaRPr lang="en-US" dirty="0">
              <a:solidFill>
                <a:prstClr val="white"/>
              </a:solidFill>
              <a:latin typeface="Calibri" panose="020F0502020204030204"/>
            </a:endParaRPr>
          </a:p>
          <a:p>
            <a:pPr marL="400050" lvl="1" indent="0" defTabSz="914400">
              <a:spcBef>
                <a:spcPts val="0"/>
              </a:spcBef>
              <a:buClrTx/>
              <a:buSzTx/>
              <a:buNone/>
            </a:pPr>
            <a:endParaRPr lang="en-US" sz="1000" dirty="0" smtClean="0">
              <a:solidFill>
                <a:srgbClr val="00B0F0"/>
              </a:solidFill>
              <a:latin typeface="Calibri" panose="020F0502020204030204"/>
            </a:endParaRPr>
          </a:p>
          <a:p>
            <a:pPr marL="400050" lvl="1" indent="0" defTabSz="914400">
              <a:spcBef>
                <a:spcPts val="0"/>
              </a:spcBef>
              <a:buClrTx/>
              <a:buSzTx/>
              <a:buNone/>
            </a:pPr>
            <a:r>
              <a:rPr lang="en-US" sz="1000" b="1" dirty="0">
                <a:solidFill>
                  <a:schemeClr val="tx1"/>
                </a:solidFill>
                <a:latin typeface="Courier New" panose="02070309020205020404" pitchFamily="49" charset="0"/>
                <a:cs typeface="Courier New" panose="02070309020205020404" pitchFamily="49" charset="0"/>
              </a:rPr>
              <a:t>figure('Position',[700 300 1000 700])</a:t>
            </a:r>
          </a:p>
          <a:p>
            <a:pPr marL="400050" lvl="1" indent="0" defTabSz="914400">
              <a:spcBef>
                <a:spcPts val="0"/>
              </a:spcBef>
              <a:buClrTx/>
              <a:buSzTx/>
              <a:buNone/>
            </a:pPr>
            <a:r>
              <a:rPr lang="en-US" sz="1000" b="1" dirty="0">
                <a:solidFill>
                  <a:schemeClr val="tx1"/>
                </a:solidFill>
                <a:latin typeface="Courier New" panose="02070309020205020404" pitchFamily="49" charset="0"/>
                <a:cs typeface="Courier New" panose="02070309020205020404" pitchFamily="49" charset="0"/>
              </a:rPr>
              <a:t>subplot(3,1,1), plot(</a:t>
            </a:r>
            <a:r>
              <a:rPr lang="en-US" sz="1000" b="1" dirty="0" err="1">
                <a:solidFill>
                  <a:schemeClr val="tx1"/>
                </a:solidFill>
                <a:latin typeface="Courier New" panose="02070309020205020404" pitchFamily="49" charset="0"/>
                <a:cs typeface="Courier New" panose="02070309020205020404" pitchFamily="49" charset="0"/>
              </a:rPr>
              <a:t>lmdata</a:t>
            </a:r>
            <a:r>
              <a:rPr lang="en-US" sz="1000" b="1" dirty="0">
                <a:solidFill>
                  <a:schemeClr val="tx1"/>
                </a:solidFill>
                <a:latin typeface="Courier New" panose="02070309020205020404" pitchFamily="49" charset="0"/>
                <a:cs typeface="Courier New" panose="02070309020205020404" pitchFamily="49" charset="0"/>
              </a:rPr>
              <a:t>(keepd1,:)'), </a:t>
            </a:r>
            <a:r>
              <a:rPr lang="en-US" sz="1000" b="1" dirty="0" err="1">
                <a:solidFill>
                  <a:schemeClr val="tx1"/>
                </a:solidFill>
                <a:latin typeface="Courier New" panose="02070309020205020404" pitchFamily="49" charset="0"/>
                <a:cs typeface="Courier New" panose="02070309020205020404" pitchFamily="49" charset="0"/>
              </a:rPr>
              <a:t>ylabel</a:t>
            </a:r>
            <a:r>
              <a:rPr lang="en-US" sz="1000" b="1" dirty="0">
                <a:solidFill>
                  <a:schemeClr val="tx1"/>
                </a:solidFill>
                <a:latin typeface="Courier New" panose="02070309020205020404" pitchFamily="49" charset="0"/>
                <a:cs typeface="Courier New" panose="02070309020205020404" pitchFamily="49" charset="0"/>
              </a:rPr>
              <a:t>('R_{</a:t>
            </a:r>
            <a:r>
              <a:rPr lang="en-US" sz="1000" b="1" dirty="0" err="1">
                <a:solidFill>
                  <a:schemeClr val="tx1"/>
                </a:solidFill>
                <a:latin typeface="Courier New" panose="02070309020205020404" pitchFamily="49" charset="0"/>
                <a:cs typeface="Courier New" panose="02070309020205020404" pitchFamily="49" charset="0"/>
              </a:rPr>
              <a:t>sd</a:t>
            </a:r>
            <a:r>
              <a:rPr lang="en-US" sz="1000" b="1" dirty="0">
                <a:solidFill>
                  <a:schemeClr val="tx1"/>
                </a:solidFill>
                <a:latin typeface="Courier New" panose="02070309020205020404" pitchFamily="49" charset="0"/>
                <a:cs typeface="Courier New" panose="02070309020205020404" pitchFamily="49" charset="0"/>
              </a:rPr>
              <a:t>} &lt; 20 mm')</a:t>
            </a:r>
          </a:p>
          <a:p>
            <a:pPr marL="400050" lvl="1" indent="0" defTabSz="914400">
              <a:spcBef>
                <a:spcPts val="0"/>
              </a:spcBef>
              <a:buClrTx/>
              <a:buSzTx/>
              <a:buNone/>
            </a:pPr>
            <a:r>
              <a:rPr lang="en-US" sz="1000" b="1" dirty="0">
                <a:solidFill>
                  <a:schemeClr val="tx1"/>
                </a:solidFill>
                <a:latin typeface="Courier New" panose="02070309020205020404" pitchFamily="49" charset="0"/>
                <a:cs typeface="Courier New" panose="02070309020205020404" pitchFamily="49" charset="0"/>
              </a:rPr>
              <a:t>subplot(3,1,2), plot(</a:t>
            </a:r>
            <a:r>
              <a:rPr lang="en-US" sz="1000" b="1" dirty="0" err="1">
                <a:solidFill>
                  <a:schemeClr val="tx1"/>
                </a:solidFill>
                <a:latin typeface="Courier New" panose="02070309020205020404" pitchFamily="49" charset="0"/>
                <a:cs typeface="Courier New" panose="02070309020205020404" pitchFamily="49" charset="0"/>
              </a:rPr>
              <a:t>lmdata</a:t>
            </a:r>
            <a:r>
              <a:rPr lang="en-US" sz="1000" b="1" dirty="0">
                <a:solidFill>
                  <a:schemeClr val="tx1"/>
                </a:solidFill>
                <a:latin typeface="Courier New" panose="02070309020205020404" pitchFamily="49" charset="0"/>
                <a:cs typeface="Courier New" panose="02070309020205020404" pitchFamily="49" charset="0"/>
              </a:rPr>
              <a:t>(keepd2,:)'), </a:t>
            </a:r>
            <a:r>
              <a:rPr lang="en-US" sz="1000" b="1" dirty="0" err="1">
                <a:solidFill>
                  <a:schemeClr val="tx1"/>
                </a:solidFill>
                <a:latin typeface="Courier New" panose="02070309020205020404" pitchFamily="49" charset="0"/>
                <a:cs typeface="Courier New" panose="02070309020205020404" pitchFamily="49" charset="0"/>
              </a:rPr>
              <a:t>ylabel</a:t>
            </a:r>
            <a:r>
              <a:rPr lang="en-US" sz="1000" b="1" dirty="0">
                <a:solidFill>
                  <a:schemeClr val="tx1"/>
                </a:solidFill>
                <a:latin typeface="Courier New" panose="02070309020205020404" pitchFamily="49" charset="0"/>
                <a:cs typeface="Courier New" panose="02070309020205020404" pitchFamily="49" charset="0"/>
              </a:rPr>
              <a:t>('R_{</a:t>
            </a:r>
            <a:r>
              <a:rPr lang="en-US" sz="1000" b="1" dirty="0" err="1">
                <a:solidFill>
                  <a:schemeClr val="tx1"/>
                </a:solidFill>
                <a:latin typeface="Courier New" panose="02070309020205020404" pitchFamily="49" charset="0"/>
                <a:cs typeface="Courier New" panose="02070309020205020404" pitchFamily="49" charset="0"/>
              </a:rPr>
              <a:t>sd</a:t>
            </a:r>
            <a:r>
              <a:rPr lang="en-US" sz="1000" b="1" dirty="0">
                <a:solidFill>
                  <a:schemeClr val="tx1"/>
                </a:solidFill>
                <a:latin typeface="Courier New" panose="02070309020205020404" pitchFamily="49" charset="0"/>
                <a:cs typeface="Courier New" panose="02070309020205020404" pitchFamily="49" charset="0"/>
              </a:rPr>
              <a:t>} \in [20 30] mm')</a:t>
            </a:r>
          </a:p>
          <a:p>
            <a:pPr marL="400050" lvl="1" indent="0" defTabSz="914400">
              <a:spcBef>
                <a:spcPts val="0"/>
              </a:spcBef>
              <a:buClrTx/>
              <a:buSzTx/>
              <a:buNone/>
            </a:pPr>
            <a:r>
              <a:rPr lang="en-US" sz="1000" b="1" dirty="0">
                <a:solidFill>
                  <a:schemeClr val="tx1"/>
                </a:solidFill>
                <a:latin typeface="Courier New" panose="02070309020205020404" pitchFamily="49" charset="0"/>
                <a:cs typeface="Courier New" panose="02070309020205020404" pitchFamily="49" charset="0"/>
              </a:rPr>
              <a:t>subplot(3,1,3), plot(</a:t>
            </a:r>
            <a:r>
              <a:rPr lang="en-US" sz="1000" b="1" dirty="0" err="1">
                <a:solidFill>
                  <a:schemeClr val="tx1"/>
                </a:solidFill>
                <a:latin typeface="Courier New" panose="02070309020205020404" pitchFamily="49" charset="0"/>
                <a:cs typeface="Courier New" panose="02070309020205020404" pitchFamily="49" charset="0"/>
              </a:rPr>
              <a:t>lmdata</a:t>
            </a:r>
            <a:r>
              <a:rPr lang="en-US" sz="1000" b="1" dirty="0">
                <a:solidFill>
                  <a:schemeClr val="tx1"/>
                </a:solidFill>
                <a:latin typeface="Courier New" panose="02070309020205020404" pitchFamily="49" charset="0"/>
                <a:cs typeface="Courier New" panose="02070309020205020404" pitchFamily="49" charset="0"/>
              </a:rPr>
              <a:t>(keepd3,:)'), </a:t>
            </a:r>
            <a:r>
              <a:rPr lang="en-US" sz="1000" b="1" dirty="0" err="1">
                <a:solidFill>
                  <a:schemeClr val="tx1"/>
                </a:solidFill>
                <a:latin typeface="Courier New" panose="02070309020205020404" pitchFamily="49" charset="0"/>
                <a:cs typeface="Courier New" panose="02070309020205020404" pitchFamily="49" charset="0"/>
              </a:rPr>
              <a:t>ylabel</a:t>
            </a:r>
            <a:r>
              <a:rPr lang="en-US" sz="1000" b="1" dirty="0">
                <a:solidFill>
                  <a:schemeClr val="tx1"/>
                </a:solidFill>
                <a:latin typeface="Courier New" panose="02070309020205020404" pitchFamily="49" charset="0"/>
                <a:cs typeface="Courier New" panose="02070309020205020404" pitchFamily="49" charset="0"/>
              </a:rPr>
              <a:t>('R_{</a:t>
            </a:r>
            <a:r>
              <a:rPr lang="en-US" sz="1000" b="1" dirty="0" err="1">
                <a:solidFill>
                  <a:schemeClr val="tx1"/>
                </a:solidFill>
                <a:latin typeface="Courier New" panose="02070309020205020404" pitchFamily="49" charset="0"/>
                <a:cs typeface="Courier New" panose="02070309020205020404" pitchFamily="49" charset="0"/>
              </a:rPr>
              <a:t>sd</a:t>
            </a:r>
            <a:r>
              <a:rPr lang="en-US" sz="1000" b="1" dirty="0">
                <a:solidFill>
                  <a:schemeClr val="tx1"/>
                </a:solidFill>
                <a:latin typeface="Courier New" panose="02070309020205020404" pitchFamily="49" charset="0"/>
                <a:cs typeface="Courier New" panose="02070309020205020404" pitchFamily="49" charset="0"/>
              </a:rPr>
              <a:t>} \in [30 40] mm')</a:t>
            </a:r>
          </a:p>
          <a:p>
            <a:pPr marL="400050" lvl="1" indent="0" defTabSz="914400">
              <a:spcBef>
                <a:spcPts val="0"/>
              </a:spcBef>
              <a:buClrTx/>
              <a:buSzTx/>
              <a:buNone/>
            </a:pPr>
            <a:r>
              <a:rPr lang="en-US" sz="1000" b="1" dirty="0" err="1">
                <a:solidFill>
                  <a:schemeClr val="tx1"/>
                </a:solidFill>
                <a:latin typeface="Courier New" panose="02070309020205020404" pitchFamily="49" charset="0"/>
                <a:cs typeface="Courier New" panose="02070309020205020404" pitchFamily="49" charset="0"/>
              </a:rPr>
              <a:t>xlabel</a:t>
            </a:r>
            <a:r>
              <a:rPr lang="en-US" sz="1000" b="1" dirty="0">
                <a:solidFill>
                  <a:schemeClr val="tx1"/>
                </a:solidFill>
                <a:latin typeface="Courier New" panose="02070309020205020404" pitchFamily="49" charset="0"/>
                <a:cs typeface="Courier New" panose="02070309020205020404" pitchFamily="49" charset="0"/>
              </a:rPr>
              <a:t>('Time (samples)')</a:t>
            </a:r>
          </a:p>
          <a:p>
            <a:r>
              <a:rPr lang="en-US" dirty="0" smtClean="0">
                <a:solidFill>
                  <a:prstClr val="white"/>
                </a:solidFill>
                <a:latin typeface="Calibri" panose="020F0502020204030204"/>
              </a:rPr>
              <a:t>Displaying the complete time range (top figure, with short-, medium- and long-distance measurements) shows features across the full length of the recording</a:t>
            </a:r>
          </a:p>
          <a:p>
            <a:r>
              <a:rPr lang="en-US" dirty="0" smtClean="0">
                <a:solidFill>
                  <a:prstClr val="white"/>
                </a:solidFill>
                <a:latin typeface="Calibri" panose="020F0502020204030204"/>
              </a:rPr>
              <a:t>Reducing the displayed time range (bottom figure) zooms in on features within the data. Here the cardiac pulse (at </a:t>
            </a:r>
            <a:r>
              <a:rPr lang="en-US" dirty="0" smtClean="0">
                <a:solidFill>
                  <a:prstClr val="white"/>
                </a:solidFill>
                <a:latin typeface="Calibri" panose="020F0502020204030204"/>
              </a:rPr>
              <a:t>roughly </a:t>
            </a:r>
            <a:r>
              <a:rPr lang="en-US" dirty="0" smtClean="0">
                <a:solidFill>
                  <a:prstClr val="white"/>
                </a:solidFill>
                <a:latin typeface="Calibri" panose="020F0502020204030204"/>
              </a:rPr>
              <a:t>one cycle per 10 samples, or one second) is prominent </a:t>
            </a:r>
            <a:endParaRPr lang="en-US" sz="900" dirty="0" smtClean="0">
              <a:solidFill>
                <a:prstClr val="white"/>
              </a:solidFill>
              <a:latin typeface="Calibri" panose="020F0502020204030204"/>
            </a:endParaRPr>
          </a:p>
          <a:p>
            <a:pPr marL="400050" lvl="1" indent="0" defTabSz="914400">
              <a:spcBef>
                <a:spcPts val="0"/>
              </a:spcBef>
              <a:buClrTx/>
              <a:buSzTx/>
              <a:buNone/>
            </a:pPr>
            <a:endParaRPr lang="en-US" sz="1100" b="1" dirty="0">
              <a:solidFill>
                <a:schemeClr val="tx1"/>
              </a:solidFill>
              <a:latin typeface="Courier New" panose="02070309020205020404" pitchFamily="49" charset="0"/>
              <a:cs typeface="Courier New" panose="02070309020205020404" pitchFamily="49" charset="0"/>
            </a:endParaRPr>
          </a:p>
          <a:p>
            <a:pPr marL="400050" lvl="1" indent="0" defTabSz="914400">
              <a:spcBef>
                <a:spcPts val="0"/>
              </a:spcBef>
              <a:buClrTx/>
              <a:buSzTx/>
              <a:buNone/>
            </a:pPr>
            <a:r>
              <a:rPr lang="en-US" sz="1100" b="1" dirty="0" smtClean="0">
                <a:solidFill>
                  <a:schemeClr val="tx1"/>
                </a:solidFill>
                <a:latin typeface="Courier New" panose="02070309020205020404" pitchFamily="49" charset="0"/>
                <a:cs typeface="Courier New" panose="02070309020205020404" pitchFamily="49" charset="0"/>
              </a:rPr>
              <a:t>for </a:t>
            </a:r>
            <a:r>
              <a:rPr lang="en-US" sz="1100" b="1" dirty="0" err="1">
                <a:solidFill>
                  <a:schemeClr val="tx1"/>
                </a:solidFill>
                <a:latin typeface="Courier New" panose="02070309020205020404" pitchFamily="49" charset="0"/>
                <a:cs typeface="Courier New" panose="02070309020205020404" pitchFamily="49" charset="0"/>
              </a:rPr>
              <a:t>i</a:t>
            </a:r>
            <a:r>
              <a:rPr lang="en-US" sz="1100" b="1" dirty="0">
                <a:solidFill>
                  <a:schemeClr val="tx1"/>
                </a:solidFill>
                <a:latin typeface="Courier New" panose="02070309020205020404" pitchFamily="49" charset="0"/>
                <a:cs typeface="Courier New" panose="02070309020205020404" pitchFamily="49" charset="0"/>
              </a:rPr>
              <a:t> = 1:3, subplot(3,1,i), </a:t>
            </a:r>
            <a:r>
              <a:rPr lang="en-US" sz="1100" b="1" dirty="0" err="1">
                <a:solidFill>
                  <a:schemeClr val="tx1"/>
                </a:solidFill>
                <a:latin typeface="Courier New" panose="02070309020205020404" pitchFamily="49" charset="0"/>
                <a:cs typeface="Courier New" panose="02070309020205020404" pitchFamily="49" charset="0"/>
              </a:rPr>
              <a:t>xlim</a:t>
            </a:r>
            <a:r>
              <a:rPr lang="en-US" sz="1100" b="1" dirty="0">
                <a:solidFill>
                  <a:schemeClr val="tx1"/>
                </a:solidFill>
                <a:latin typeface="Courier New" panose="02070309020205020404" pitchFamily="49" charset="0"/>
                <a:cs typeface="Courier New" panose="02070309020205020404" pitchFamily="49" charset="0"/>
              </a:rPr>
              <a:t>([2500 2600]), </a:t>
            </a:r>
            <a:r>
              <a:rPr lang="en-US" sz="1100" b="1" dirty="0" smtClean="0">
                <a:solidFill>
                  <a:schemeClr val="tx1"/>
                </a:solidFill>
                <a:latin typeface="Courier New" panose="02070309020205020404" pitchFamily="49" charset="0"/>
                <a:cs typeface="Courier New" panose="02070309020205020404" pitchFamily="49" charset="0"/>
              </a:rPr>
              <a:t>end</a:t>
            </a:r>
            <a:endParaRPr lang="en-US" sz="1100" b="1" dirty="0">
              <a:solidFill>
                <a:schemeClr val="tx1"/>
              </a:solidFill>
              <a:latin typeface="Courier New" panose="02070309020205020404" pitchFamily="49" charset="0"/>
              <a:cs typeface="Courier New" panose="02070309020205020404" pitchFamily="49" charset="0"/>
            </a:endParaRPr>
          </a:p>
        </p:txBody>
      </p:sp>
      <p:pic>
        <p:nvPicPr>
          <p:cNvPr id="4" name="Picture 3"/>
          <p:cNvPicPr>
            <a:picLocks noChangeAspect="1"/>
          </p:cNvPicPr>
          <p:nvPr/>
        </p:nvPicPr>
        <p:blipFill>
          <a:blip r:embed="rId2"/>
          <a:stretch>
            <a:fillRect/>
          </a:stretch>
        </p:blipFill>
        <p:spPr>
          <a:xfrm>
            <a:off x="7323957" y="56227"/>
            <a:ext cx="4464136" cy="3334459"/>
          </a:xfrm>
          <a:prstGeom prst="rect">
            <a:avLst/>
          </a:prstGeom>
        </p:spPr>
      </p:pic>
      <p:pic>
        <p:nvPicPr>
          <p:cNvPr id="5" name="Picture 4"/>
          <p:cNvPicPr>
            <a:picLocks noChangeAspect="1"/>
          </p:cNvPicPr>
          <p:nvPr/>
        </p:nvPicPr>
        <p:blipFill rotWithShape="1">
          <a:blip r:embed="rId3"/>
          <a:srcRect l="1720"/>
          <a:stretch/>
        </p:blipFill>
        <p:spPr>
          <a:xfrm>
            <a:off x="7323437" y="3474567"/>
            <a:ext cx="4464655" cy="3277297"/>
          </a:xfrm>
          <a:prstGeom prst="rect">
            <a:avLst/>
          </a:prstGeom>
        </p:spPr>
      </p:pic>
    </p:spTree>
    <p:extLst>
      <p:ext uri="{BB962C8B-B14F-4D97-AF65-F5344CB8AC3E}">
        <p14:creationId xmlns:p14="http://schemas.microsoft.com/office/powerpoint/2010/main" val="3805160404"/>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8C59B386-999D-4CB6-B907-9F3997C027C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82278</TotalTime>
  <Words>1590</Words>
  <Application>Microsoft Office PowerPoint</Application>
  <PresentationFormat>Widescreen</PresentationFormat>
  <Paragraphs>189</Paragraphs>
  <Slides>19</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19</vt:i4>
      </vt:variant>
    </vt:vector>
  </HeadingPairs>
  <TitlesOfParts>
    <vt:vector size="26" baseType="lpstr">
      <vt:lpstr>Arial</vt:lpstr>
      <vt:lpstr>Calibri</vt:lpstr>
      <vt:lpstr>Cambria Math</vt:lpstr>
      <vt:lpstr>Courier New</vt:lpstr>
      <vt:lpstr>Trebuchet MS</vt:lpstr>
      <vt:lpstr>Wingdings 3</vt:lpstr>
      <vt:lpstr>Facet</vt:lpstr>
      <vt:lpstr>NeuroDOT</vt:lpstr>
      <vt:lpstr>Diffuse Optical Tomography</vt:lpstr>
      <vt:lpstr>Pre-processing</vt:lpstr>
      <vt:lpstr>Data Quality Assessment – Time Traces</vt:lpstr>
      <vt:lpstr>Data Quality Assessment – Time trace Summary Plots</vt:lpstr>
      <vt:lpstr>Data Quality Assessment – Cap Fit Summary</vt:lpstr>
      <vt:lpstr>Pre-processing of Raw Measurements</vt:lpstr>
      <vt:lpstr>logmean data </vt:lpstr>
      <vt:lpstr>Measurements at Varying  Source-detector distance</vt:lpstr>
      <vt:lpstr>Periodic Waveforms in the Spectrum </vt:lpstr>
      <vt:lpstr>Detrend and high-pass filter  the data</vt:lpstr>
      <vt:lpstr>Detrend and High-Pass</vt:lpstr>
      <vt:lpstr>Low-pass filter the data</vt:lpstr>
      <vt:lpstr>Low-pass filter zoom</vt:lpstr>
      <vt:lpstr>Superficial signal regression</vt:lpstr>
      <vt:lpstr>Superficial signal regression</vt:lpstr>
      <vt:lpstr>Second LPF and resampling</vt:lpstr>
      <vt:lpstr>Second LPF and resampling - detail</vt:lpstr>
      <vt:lpstr>Block averaging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ORLUser</dc:creator>
  <cp:lastModifiedBy>Trobaugh, Jason</cp:lastModifiedBy>
  <cp:revision>2092</cp:revision>
  <dcterms:created xsi:type="dcterms:W3CDTF">2016-10-13T23:27:35Z</dcterms:created>
  <dcterms:modified xsi:type="dcterms:W3CDTF">2018-10-02T21:11:19Z</dcterms:modified>
</cp:coreProperties>
</file>